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88"/>
  </p:handoutMasterIdLst>
  <p:sldIdLst>
    <p:sldId id="799" r:id="rId4"/>
    <p:sldId id="940" r:id="rId5"/>
    <p:sldId id="1176" r:id="rId7"/>
    <p:sldId id="807" r:id="rId8"/>
    <p:sldId id="808" r:id="rId9"/>
    <p:sldId id="810" r:id="rId10"/>
    <p:sldId id="1177" r:id="rId11"/>
    <p:sldId id="813" r:id="rId12"/>
    <p:sldId id="814" r:id="rId13"/>
    <p:sldId id="815" r:id="rId14"/>
    <p:sldId id="816" r:id="rId15"/>
    <p:sldId id="817" r:id="rId16"/>
    <p:sldId id="1184" r:id="rId17"/>
    <p:sldId id="1185" r:id="rId18"/>
    <p:sldId id="1188" r:id="rId19"/>
    <p:sldId id="1187" r:id="rId20"/>
    <p:sldId id="1181" r:id="rId21"/>
    <p:sldId id="1189" r:id="rId22"/>
    <p:sldId id="1190" r:id="rId23"/>
    <p:sldId id="1191" r:id="rId24"/>
    <p:sldId id="1192" r:id="rId25"/>
    <p:sldId id="1193" r:id="rId26"/>
    <p:sldId id="1194" r:id="rId27"/>
    <p:sldId id="1195" r:id="rId28"/>
    <p:sldId id="1182" r:id="rId29"/>
    <p:sldId id="1179" r:id="rId30"/>
    <p:sldId id="1180" r:id="rId31"/>
    <p:sldId id="822" r:id="rId32"/>
    <p:sldId id="942" r:id="rId33"/>
    <p:sldId id="826" r:id="rId34"/>
    <p:sldId id="831" r:id="rId35"/>
    <p:sldId id="891" r:id="rId36"/>
    <p:sldId id="834" r:id="rId37"/>
    <p:sldId id="835" r:id="rId38"/>
    <p:sldId id="832" r:id="rId39"/>
    <p:sldId id="833" r:id="rId40"/>
    <p:sldId id="1183" r:id="rId41"/>
    <p:sldId id="836" r:id="rId42"/>
    <p:sldId id="837" r:id="rId43"/>
    <p:sldId id="838" r:id="rId44"/>
    <p:sldId id="839" r:id="rId45"/>
    <p:sldId id="841" r:id="rId46"/>
    <p:sldId id="843" r:id="rId47"/>
    <p:sldId id="844" r:id="rId48"/>
    <p:sldId id="846" r:id="rId49"/>
    <p:sldId id="1050" r:id="rId50"/>
    <p:sldId id="1196" r:id="rId51"/>
    <p:sldId id="1197" r:id="rId52"/>
    <p:sldId id="1198" r:id="rId53"/>
    <p:sldId id="1199" r:id="rId54"/>
    <p:sldId id="1200" r:id="rId55"/>
    <p:sldId id="1202" r:id="rId56"/>
    <p:sldId id="1203" r:id="rId57"/>
    <p:sldId id="1052" r:id="rId58"/>
    <p:sldId id="1051" r:id="rId59"/>
    <p:sldId id="1029" r:id="rId60"/>
    <p:sldId id="1053" r:id="rId61"/>
    <p:sldId id="1030" r:id="rId62"/>
    <p:sldId id="1031" r:id="rId63"/>
    <p:sldId id="1032" r:id="rId64"/>
    <p:sldId id="1033" r:id="rId65"/>
    <p:sldId id="967" r:id="rId66"/>
    <p:sldId id="968" r:id="rId67"/>
    <p:sldId id="969" r:id="rId68"/>
    <p:sldId id="970" r:id="rId69"/>
    <p:sldId id="971" r:id="rId70"/>
    <p:sldId id="972" r:id="rId71"/>
    <p:sldId id="1045" r:id="rId72"/>
    <p:sldId id="1046" r:id="rId73"/>
    <p:sldId id="1036" r:id="rId74"/>
    <p:sldId id="1037" r:id="rId75"/>
    <p:sldId id="1038" r:id="rId76"/>
    <p:sldId id="1039" r:id="rId77"/>
    <p:sldId id="1040" r:id="rId78"/>
    <p:sldId id="1047" r:id="rId79"/>
    <p:sldId id="1048" r:id="rId80"/>
    <p:sldId id="1042" r:id="rId81"/>
    <p:sldId id="1043" r:id="rId82"/>
    <p:sldId id="1044" r:id="rId83"/>
    <p:sldId id="1049" r:id="rId84"/>
    <p:sldId id="1173" r:id="rId85"/>
    <p:sldId id="1174" r:id="rId86"/>
    <p:sldId id="1054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4C"/>
    <a:srgbClr val="00194C"/>
    <a:srgbClr val="9565E8"/>
    <a:srgbClr val="FDC227"/>
    <a:srgbClr val="5C8900"/>
    <a:srgbClr val="01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99" autoAdjust="0"/>
  </p:normalViewPr>
  <p:slideViewPr>
    <p:cSldViewPr snapToGrid="0" snapToObjects="1">
      <p:cViewPr varScale="1">
        <p:scale>
          <a:sx n="97" d="100"/>
          <a:sy n="97" d="100"/>
        </p:scale>
        <p:origin x="630" y="78"/>
      </p:cViewPr>
      <p:guideLst>
        <p:guide orient="horz" pos="16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5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81D3C-003D-4837-A496-9A32CDA8003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D11D-5857-48CF-ABB8-89B8AC9FD0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243e555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243e555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cef8e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cef8e5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243e555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243e555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e297d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e297d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e297d8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e297d8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e297d86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e297d86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2e297d8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2e297d86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e297d86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2e297d86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e297d8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e297d8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e297d86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e297d86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2e297d86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2e297d86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243e555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243e555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243e55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243e55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243e55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243e55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2243e555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2243e555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243e555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243e555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2243e555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2243e555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2243e555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2243e555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4d1ceace2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4d1ceace2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d1ceace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d1ceace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243e555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243e555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2243e555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2243e555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7710" indent="-28003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0140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781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612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380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147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978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0746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71C04300-4821-42EA-9F4E-4280002B9C72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1950" y="674688"/>
            <a:ext cx="6134100" cy="3451225"/>
          </a:xfrm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922" y="4353403"/>
            <a:ext cx="5046157" cy="41263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72" tIns="45036" rIns="90072" bIns="45036"/>
          <a:lstStyle/>
          <a:p>
            <a:r>
              <a:rPr lang="en-US" altLang="en-US" smtClean="0"/>
              <a:t>Each question can have multiple answers</a:t>
            </a:r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3775" eaLnBrk="0" hangingPunct="0"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02945" indent="-270510" defTabSz="993775" eaLnBrk="0" hangingPunct="0"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081405" indent="-216535" defTabSz="993775" eaLnBrk="0" hangingPunct="0"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513840" indent="-216535" defTabSz="993775" eaLnBrk="0" hangingPunct="0"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1946275" indent="-216535" defTabSz="993775" eaLnBrk="0" hangingPunct="0"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378710" indent="-216535" defTabSz="9937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811145" indent="-216535" defTabSz="9937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243580" indent="-216535" defTabSz="9937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676015" indent="-216535" defTabSz="9937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8A8BF7-A9F6-4113-8209-B6E6CF64FE7A}" type="slidenum">
              <a:rPr lang="en-US" altLang="zh-CN" sz="1300">
                <a:solidFill>
                  <a:prstClr val="black"/>
                </a:solidFill>
                <a:latin typeface="Times New Roman" panose="02020603050405020304" pitchFamily="18" charset="0"/>
              </a:rPr>
            </a:fld>
            <a:endParaRPr lang="en-US" altLang="zh-CN" sz="13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7710" indent="-28003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0140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781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6125" indent="-224155" defTabSz="9144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380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147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9785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07460" indent="-224155" defTabSz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74F8B7-D35D-4463-9791-4FDD060B8EAE}" type="slidenum">
              <a:rPr lang="en-US" altLang="en-US" smtClean="0"/>
            </a:fld>
            <a:endParaRPr lang="en-US" altLang="en-US" smtClean="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344134"/>
            <a:ext cx="5485772" cy="41139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243e55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243e55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4f19d543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4f19d543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243e555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243e555b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243e55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243e55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57" y="1163102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352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3"/>
          <p:cNvSpPr txBox="1"/>
          <p:nvPr userDrawn="1"/>
        </p:nvSpPr>
        <p:spPr bwMode="auto">
          <a:xfrm>
            <a:off x="6934200" y="4914901"/>
            <a:ext cx="2133600" cy="1833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58585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defRPr>
            </a:lvl9pPr>
          </a:lstStyle>
          <a:p>
            <a:pPr defTabSz="914400"/>
            <a:fld id="{68E5426F-3220-4789-9DBA-7F03363D73F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0" i="0" cap="none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270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7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16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16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16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16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16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16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16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16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 i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Lucida Grande" panose="020B0600040502020204"/>
                <a:cs typeface="Lucida Grande" panose="020B0600040502020204"/>
              </a:defRPr>
            </a:lvl1pPr>
            <a:lvl2pPr>
              <a:defRPr sz="1600">
                <a:latin typeface="Lucida Grande" panose="020B0600040502020204"/>
                <a:cs typeface="Lucida Grande" panose="020B0600040502020204"/>
              </a:defRPr>
            </a:lvl2pPr>
            <a:lvl3pPr>
              <a:defRPr sz="1600">
                <a:latin typeface="Lucida Grande" panose="020B0600040502020204"/>
                <a:cs typeface="Lucida Grande" panose="020B0600040502020204"/>
              </a:defRPr>
            </a:lvl3pPr>
            <a:lvl4pPr>
              <a:defRPr sz="1600">
                <a:latin typeface="Lucida Grande" panose="020B0600040502020204"/>
                <a:cs typeface="Lucida Grande" panose="020B0600040502020204"/>
              </a:defRPr>
            </a:lvl4pPr>
            <a:lvl5pPr>
              <a:defRPr sz="1600">
                <a:latin typeface="Lucida Grande" panose="020B0600040502020204"/>
                <a:cs typeface="Lucida Grande" panose="020B06000405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8105"/>
            <a:ext cx="4041775" cy="2963466"/>
          </a:xfrm>
        </p:spPr>
        <p:txBody>
          <a:bodyPr/>
          <a:lstStyle>
            <a:lvl1pPr>
              <a:defRPr sz="1800">
                <a:latin typeface="Lucida Grande" panose="020B0600040502020204"/>
                <a:cs typeface="Lucida Grande" panose="020B0600040502020204"/>
              </a:defRPr>
            </a:lvl1pPr>
            <a:lvl2pPr>
              <a:defRPr sz="1600">
                <a:latin typeface="Lucida Grande" panose="020B0600040502020204"/>
                <a:cs typeface="Lucida Grande" panose="020B0600040502020204"/>
              </a:defRPr>
            </a:lvl2pPr>
            <a:lvl3pPr>
              <a:defRPr sz="1600">
                <a:latin typeface="Lucida Grande" panose="020B0600040502020204"/>
                <a:cs typeface="Lucida Grande" panose="020B0600040502020204"/>
              </a:defRPr>
            </a:lvl3pPr>
            <a:lvl4pPr>
              <a:defRPr sz="1600">
                <a:latin typeface="Lucida Grande" panose="020B0600040502020204"/>
                <a:cs typeface="Lucida Grande" panose="020B0600040502020204"/>
              </a:defRPr>
            </a:lvl4pPr>
            <a:lvl5pPr>
              <a:defRPr sz="1600">
                <a:latin typeface="Lucida Grande" panose="020B0600040502020204"/>
                <a:cs typeface="Lucida Grande" panose="020B06000405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0" i="0" cap="none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500094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76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Lucida Grande" panose="020B0600040502020204"/>
                <a:cs typeface="Lucida Grande" panose="020B0600040502020204"/>
              </a:defRPr>
            </a:lvl1pPr>
            <a:lvl2pPr>
              <a:defRPr sz="2800" b="0" i="0">
                <a:latin typeface="Lucida Grande" panose="020B0600040502020204"/>
                <a:cs typeface="Lucida Grande" panose="020B0600040502020204"/>
              </a:defRPr>
            </a:lvl2pPr>
            <a:lvl3pPr>
              <a:defRPr sz="2400" b="0" i="0">
                <a:latin typeface="Lucida Grande" panose="020B0600040502020204"/>
                <a:cs typeface="Lucida Grande" panose="020B0600040502020204"/>
              </a:defRPr>
            </a:lvl3pPr>
            <a:lvl4pPr>
              <a:defRPr sz="2000" b="0" i="0">
                <a:latin typeface="Lucida Grande" panose="020B0600040502020204"/>
                <a:cs typeface="Lucida Grande" panose="020B0600040502020204"/>
              </a:defRPr>
            </a:lvl4pPr>
            <a:lvl5pPr>
              <a:defRPr sz="2000" b="0" i="0">
                <a:latin typeface="Lucida Grande" panose="020B0600040502020204"/>
                <a:cs typeface="Lucida Grande" panose="020B06000405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196652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2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rgbClr val="7F7F7F"/>
                </a:solidFill>
                <a:latin typeface="Lucida Grande" panose="020B0600040502020204"/>
                <a:cs typeface="Lucida Grande" panose="020B06000405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500" kern="1200">
          <a:solidFill>
            <a:srgbClr val="011C3C"/>
          </a:solidFill>
          <a:latin typeface="Lucida Grande" panose="020B0600040502020204"/>
          <a:ea typeface="+mn-ea"/>
          <a:cs typeface="Lucida Grande" panose="020B06000405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5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200" kern="1200">
          <a:solidFill>
            <a:schemeClr val="bg2">
              <a:lumMod val="50000"/>
            </a:schemeClr>
          </a:solidFill>
          <a:latin typeface="Lucida Grande" panose="020B0600040502020204"/>
          <a:ea typeface="+mn-ea"/>
          <a:cs typeface="Lucida Grande" panose="020B06000405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7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6" y="228601"/>
            <a:ext cx="9140825" cy="802481"/>
          </a:xfrm>
          <a:prstGeom prst="rect">
            <a:avLst/>
          </a:prstGeom>
          <a:solidFill>
            <a:srgbClr val="005594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 smtClean="0"/>
              <a:t>Click to edit Master title style</a:t>
            </a:r>
            <a:endParaRPr 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848600" cy="33944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4629150"/>
            <a:ext cx="1981200" cy="128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02994"/>
            <a:ext cx="2133600" cy="1833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2pPr>
      <a:lvl3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3pPr>
      <a:lvl4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4pPr>
      <a:lvl5pPr marL="347980" indent="-34798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5pPr>
      <a:lvl6pPr marL="8051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6pPr>
      <a:lvl7pPr marL="12623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7pPr>
      <a:lvl8pPr marL="17195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8pPr>
      <a:lvl9pPr marL="217678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anose="020B0604020202020204" pitchFamily="34" charset="0"/>
          <a:cs typeface="Microsoft Sans Serif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lr>
          <a:srgbClr val="FF6600"/>
        </a:buClr>
        <a:buSzPct val="125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12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125000"/>
        <a:buFont typeface="Wingdings" panose="05000000000000000000" pitchFamily="2" charset="2"/>
        <a:buChar char="§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1" Type="http://schemas.openxmlformats.org/officeDocument/2006/relationships/hyperlink" Target="http://hci.stanford.edu/~winograd/shrdlu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geekwire.com/2013/ibm-takes-watson-cloud/" TargetMode="Externa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pcmag.com/article2/0,2817,2380351,00.asp" TargetMode="External"/><Relationship Id="rId1" Type="http://schemas.openxmlformats.org/officeDocument/2006/relationships/hyperlink" Target="http://blog.reddit.com/2011/02/ibm-watson-research-team-answers-you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quora.com/What-questions-were-asked-in-the-Jeopardy-episode-involving-Watson" TargetMode="External"/><Relationship Id="rId2" Type="http://schemas.openxmlformats.org/officeDocument/2006/relationships/hyperlink" Target="http://theswimmingsubmarine.blogspot.com/2011/02/how-ibms-deep-question-answering.html" TargetMode="External"/><Relationship Id="rId1" Type="http://schemas.openxmlformats.org/officeDocument/2006/relationships/hyperlink" Target="http://www.theatlantic.com/technology/archive/2011/02/is-it-time-to-welcome-our-new-computer-overlords/71388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-archiv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mentalfloss.com/article/51543/what-ibm-watson-7-videos-jeopardy-era" TargetMode="External"/><Relationship Id="rId1" Type="http://schemas.openxmlformats.org/officeDocument/2006/relationships/hyperlink" Target="https://www.youtube.com/watch?v=WFR3lOm_xh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hyperlink" Target="https://cs.nyu.edu/~kcho/DMQA/" TargetMode="External"/><Relationship Id="rId1" Type="http://schemas.openxmlformats.org/officeDocument/2006/relationships/hyperlink" Target="https://github.com/deepmind/rc-data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cs.umd.edu/~miyyer/qblearn/qanta.tar.gz" TargetMode="External"/><Relationship Id="rId2" Type="http://schemas.openxmlformats.org/officeDocument/2006/relationships/hyperlink" Target="https://cs.umd.edu/~miyyer/data/question_data.tar.gz" TargetMode="External"/><Relationship Id="rId1" Type="http://schemas.openxmlformats.org/officeDocument/2006/relationships/hyperlink" Target="https://cs.umd.edu/~miyyer/qblearn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Answering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63552" y="4613476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[includes slides by Talley Amir]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Lunar (Woods et al., 1972)</a:t>
            </a:r>
            <a:endParaRPr lang="en-US" altLang="en-US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3999" y="1196950"/>
            <a:ext cx="8722049" cy="379492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Lunar Sciences Natural Language Information System</a:t>
            </a:r>
            <a:endParaRPr lang="en-US" sz="22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Apollo 11 moon rocks</a:t>
            </a:r>
            <a:endParaRPr lang="en-US" sz="2200" dirty="0" smtClean="0"/>
          </a:p>
          <a:p>
            <a:pPr>
              <a:lnSpc>
                <a:spcPct val="120000"/>
              </a:lnSpc>
            </a:pPr>
            <a:r>
              <a:rPr lang="en-US" altLang="en-US" sz="2200" dirty="0" smtClean="0"/>
              <a:t>Questions in English</a:t>
            </a:r>
            <a:endParaRPr lang="en-US" altLang="en-US" sz="22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Components</a:t>
            </a:r>
            <a:endParaRPr lang="en-US" sz="22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a general-purpose ATN (augmented transition network) grammar for English</a:t>
            </a:r>
            <a:endParaRPr lang="en-US" sz="17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a procedural-semantics framework for semantic interpretation</a:t>
            </a:r>
            <a:endParaRPr lang="en-US" sz="17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mapping from the syntactic grammar to a logic representation</a:t>
            </a:r>
            <a:endParaRPr lang="en-US" sz="17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3,500 word dictionary</a:t>
            </a:r>
            <a:endParaRPr lang="en-US" sz="17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13,000 entries in the knowledge base</a:t>
            </a:r>
            <a:endParaRPr lang="en-US" sz="17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Lunar answered 78% of sentences asked by geologists at 1971 Lunar Rocks conference</a:t>
            </a:r>
            <a:endParaRPr lang="en-US" sz="22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How many breccias contain olivine?</a:t>
            </a:r>
            <a:endParaRPr lang="en-US" sz="1700" dirty="0" smtClean="0"/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What are they?</a:t>
            </a:r>
            <a:endParaRPr lang="en-US" sz="1700" dirty="0" smtClean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794" name="Picture 2" descr="normal.img-00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57029" y="859852"/>
            <a:ext cx="5626741" cy="4188405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4000" y="158009"/>
            <a:ext cx="8432800" cy="701843"/>
          </a:xfrm>
        </p:spPr>
        <p:txBody>
          <a:bodyPr/>
          <a:lstStyle/>
          <a:p>
            <a:r>
              <a:rPr lang="en-US" dirty="0" smtClean="0"/>
              <a:t>Lunar Grammar Fragment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SHRDLU (Winograd 1972)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08" y="1114650"/>
            <a:ext cx="8487508" cy="372130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Simple questions about the blocks world</a:t>
            </a:r>
            <a:endParaRPr lang="en-US" dirty="0" smtClean="0"/>
          </a:p>
          <a:p>
            <a:pPr lvl="1"/>
            <a:r>
              <a:rPr lang="en-US" dirty="0" smtClean="0"/>
              <a:t>Person: Pick up a big red block. </a:t>
            </a:r>
            <a:endParaRPr lang="en-US" dirty="0" smtClean="0"/>
          </a:p>
          <a:p>
            <a:pPr lvl="1"/>
            <a:r>
              <a:rPr lang="en-US" dirty="0" smtClean="0"/>
              <a:t>Computer: OK. </a:t>
            </a:r>
            <a:endParaRPr lang="en-US" dirty="0" smtClean="0"/>
          </a:p>
          <a:p>
            <a:pPr lvl="1"/>
            <a:r>
              <a:rPr lang="en-US" dirty="0" smtClean="0"/>
              <a:t>Person: Grasp the pyramid. </a:t>
            </a:r>
            <a:endParaRPr lang="en-US" dirty="0" smtClean="0"/>
          </a:p>
          <a:p>
            <a:pPr lvl="1"/>
            <a:r>
              <a:rPr lang="en-US" dirty="0" smtClean="0"/>
              <a:t>Computer: I don't understand which pyramid you mean. </a:t>
            </a:r>
            <a:endParaRPr lang="en-US" dirty="0" smtClean="0"/>
          </a:p>
          <a:p>
            <a:pPr lvl="1"/>
            <a:r>
              <a:rPr lang="en-US" dirty="0" smtClean="0"/>
              <a:t>Person (changing their mind): Find a block which is taller than the one you are holding </a:t>
            </a:r>
            <a:br>
              <a:rPr lang="en-US" dirty="0" smtClean="0"/>
            </a:br>
            <a:r>
              <a:rPr lang="en-US" dirty="0" smtClean="0"/>
              <a:t>and put it into the box. </a:t>
            </a:r>
            <a:endParaRPr lang="en-US" dirty="0" smtClean="0"/>
          </a:p>
          <a:p>
            <a:pPr lvl="1"/>
            <a:r>
              <a:rPr lang="en-US" dirty="0" smtClean="0"/>
              <a:t>Computer: By "it", I assume you mean the block which is taller than the one I am holding. </a:t>
            </a:r>
            <a:endParaRPr lang="en-US" dirty="0" smtClean="0"/>
          </a:p>
          <a:p>
            <a:pPr lvl="1"/>
            <a:r>
              <a:rPr lang="en-US" dirty="0" smtClean="0"/>
              <a:t>Computer: OK. </a:t>
            </a:r>
            <a:endParaRPr lang="en-US" dirty="0" smtClean="0"/>
          </a:p>
          <a:p>
            <a:pPr lvl="1"/>
            <a:r>
              <a:rPr lang="en-US" dirty="0" smtClean="0"/>
              <a:t>Person: What does the box contain? </a:t>
            </a:r>
            <a:endParaRPr lang="en-US" dirty="0" smtClean="0"/>
          </a:p>
          <a:p>
            <a:pPr lvl="1"/>
            <a:r>
              <a:rPr lang="en-US" dirty="0" smtClean="0"/>
              <a:t>Computer: The blue pyramid and the blue block. </a:t>
            </a:r>
            <a:endParaRPr lang="en-US" dirty="0" smtClean="0"/>
          </a:p>
          <a:p>
            <a:pPr lvl="1"/>
            <a:r>
              <a:rPr lang="en-US" dirty="0" smtClean="0"/>
              <a:t>Person: What is the pyramid supported by? </a:t>
            </a:r>
            <a:endParaRPr lang="en-US" dirty="0" smtClean="0"/>
          </a:p>
          <a:p>
            <a:pPr lvl="1"/>
            <a:r>
              <a:rPr lang="en-US" dirty="0" smtClean="0"/>
              <a:t>Computer: The box. </a:t>
            </a:r>
            <a:endParaRPr lang="en-US" dirty="0" smtClean="0"/>
          </a:p>
          <a:p>
            <a:pPr lvl="1"/>
            <a:r>
              <a:rPr lang="en-US" dirty="0" smtClean="0"/>
              <a:t>Person: How many blocks are not in the box? </a:t>
            </a:r>
            <a:endParaRPr lang="en-US" dirty="0" smtClean="0"/>
          </a:p>
          <a:p>
            <a:pPr lvl="1"/>
            <a:r>
              <a:rPr lang="en-US" dirty="0" smtClean="0"/>
              <a:t>Computer: Four of them. </a:t>
            </a:r>
            <a:endParaRPr lang="en-US" dirty="0" smtClean="0"/>
          </a:p>
          <a:p>
            <a:pPr lvl="1"/>
            <a:r>
              <a:rPr lang="en-US" dirty="0" smtClean="0"/>
              <a:t>Person: Is at least one of them narrower than the one which I told you to pick up? </a:t>
            </a:r>
            <a:endParaRPr lang="en-US" dirty="0" smtClean="0"/>
          </a:p>
          <a:p>
            <a:pPr lvl="1"/>
            <a:r>
              <a:rPr lang="en-US" dirty="0" smtClean="0"/>
              <a:t>Computer: Yes, the red cube.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6605" y="4594622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"/>
              </a:rPr>
              <a:t>http://hci.stanford.edu/~winograd/shrdlu/</a:t>
            </a:r>
            <a:endParaRPr lang="en-US" dirty="0"/>
          </a:p>
        </p:txBody>
      </p:sp>
      <p:pic>
        <p:nvPicPr>
          <p:cNvPr id="2083842" name="Picture 2" descr="http://hci.stanford.edu/%7Ewinograd/shrdlu/shrdlu-origina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2483" y="2082089"/>
            <a:ext cx="2520147" cy="2023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4000" y="233851"/>
            <a:ext cx="8432800" cy="701843"/>
          </a:xfrm>
        </p:spPr>
        <p:txBody>
          <a:bodyPr/>
          <a:lstStyle/>
          <a:p>
            <a:r>
              <a:rPr lang="en-US" dirty="0" smtClean="0"/>
              <a:t>TREC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7704" y="861048"/>
            <a:ext cx="7777419" cy="3835240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1000" dirty="0" smtClean="0"/>
              <a:t>What </a:t>
            </a:r>
            <a:r>
              <a:rPr lang="en-US" sz="1000" dirty="0"/>
              <a:t>date in 1989 did East Germany open the Berlin </a:t>
            </a:r>
            <a:r>
              <a:rPr lang="en-US" sz="1000" dirty="0" smtClean="0"/>
              <a:t>Wall? </a:t>
            </a:r>
            <a:endParaRPr lang="en-US" sz="1000" dirty="0" smtClean="0"/>
          </a:p>
          <a:p>
            <a:pPr lvl="1"/>
            <a:r>
              <a:rPr lang="en-US" sz="1000" dirty="0" smtClean="0"/>
              <a:t>Nov 9</a:t>
            </a:r>
            <a:endParaRPr lang="en-US" sz="1000" dirty="0" smtClean="0"/>
          </a:p>
          <a:p>
            <a:r>
              <a:rPr lang="en-US" sz="1000" dirty="0" smtClean="0"/>
              <a:t>Who </a:t>
            </a:r>
            <a:r>
              <a:rPr lang="en-US" sz="1000" dirty="0"/>
              <a:t>was Johnny Mathis' high school track </a:t>
            </a:r>
            <a:r>
              <a:rPr lang="en-US" sz="1000" dirty="0" smtClean="0"/>
              <a:t>coach?</a:t>
            </a:r>
            <a:endParaRPr lang="en-US" sz="1000" dirty="0" smtClean="0"/>
          </a:p>
          <a:p>
            <a:pPr lvl="1"/>
            <a:r>
              <a:rPr lang="en-US" sz="1000" dirty="0" smtClean="0"/>
              <a:t>Lou </a:t>
            </a:r>
            <a:r>
              <a:rPr lang="en-US" sz="1000" dirty="0"/>
              <a:t>Vasquez</a:t>
            </a:r>
            <a:endParaRPr lang="en-US" sz="1000" dirty="0"/>
          </a:p>
          <a:p>
            <a:r>
              <a:rPr lang="en-US" sz="1000" dirty="0" smtClean="0"/>
              <a:t>What </a:t>
            </a:r>
            <a:r>
              <a:rPr lang="en-US" sz="1000" dirty="0"/>
              <a:t>is the shape of a porpoises' tooth?</a:t>
            </a:r>
            <a:endParaRPr lang="en-US" sz="1000" dirty="0"/>
          </a:p>
          <a:p>
            <a:pPr lvl="1"/>
            <a:r>
              <a:rPr lang="en-US" sz="1000" dirty="0" smtClean="0"/>
              <a:t>spade-shaped</a:t>
            </a:r>
            <a:endParaRPr lang="en-US" sz="1000" dirty="0"/>
          </a:p>
          <a:p>
            <a:r>
              <a:rPr lang="en-US" sz="1000" dirty="0" smtClean="0"/>
              <a:t>What </a:t>
            </a:r>
            <a:r>
              <a:rPr lang="en-US" sz="1000" dirty="0"/>
              <a:t>is the number of buffaloes thought to have been living in </a:t>
            </a:r>
            <a:r>
              <a:rPr lang="en-US" sz="1000" dirty="0" smtClean="0"/>
              <a:t>North America </a:t>
            </a:r>
            <a:r>
              <a:rPr lang="en-US" sz="1000" dirty="0"/>
              <a:t>when Columbus landed in 1492?</a:t>
            </a:r>
            <a:endParaRPr lang="en-US" sz="1000" dirty="0"/>
          </a:p>
          <a:p>
            <a:pPr lvl="1"/>
            <a:r>
              <a:rPr lang="en-US" sz="1000" dirty="0" smtClean="0"/>
              <a:t>60 </a:t>
            </a:r>
            <a:r>
              <a:rPr lang="en-US" sz="1000" dirty="0"/>
              <a:t>million </a:t>
            </a:r>
            <a:endParaRPr lang="en-US" sz="1000" dirty="0"/>
          </a:p>
          <a:p>
            <a:r>
              <a:rPr lang="en-US" sz="1000" dirty="0" smtClean="0"/>
              <a:t>The </a:t>
            </a:r>
            <a:r>
              <a:rPr lang="en-US" sz="1000" dirty="0"/>
              <a:t>Faroes are a part of what northern European country?</a:t>
            </a:r>
            <a:endParaRPr lang="en-US" sz="1000" dirty="0"/>
          </a:p>
          <a:p>
            <a:pPr lvl="1"/>
            <a:r>
              <a:rPr lang="en-US" sz="1000" dirty="0" smtClean="0"/>
              <a:t>Denmark</a:t>
            </a:r>
            <a:endParaRPr lang="en-US" sz="1000" dirty="0"/>
          </a:p>
          <a:p>
            <a:r>
              <a:rPr lang="en-US" sz="1000" dirty="0" smtClean="0"/>
              <a:t>The </a:t>
            </a:r>
            <a:r>
              <a:rPr lang="en-US" sz="1000" dirty="0"/>
              <a:t>symptoms of Parkinson's disease are linked to the demise of </a:t>
            </a:r>
            <a:r>
              <a:rPr lang="en-US" sz="1000" dirty="0" smtClean="0"/>
              <a:t>cells in </a:t>
            </a:r>
            <a:r>
              <a:rPr lang="en-US" sz="1000" dirty="0"/>
              <a:t>what area of the brain?</a:t>
            </a:r>
            <a:endParaRPr lang="en-US" sz="1000" dirty="0"/>
          </a:p>
          <a:p>
            <a:pPr lvl="1"/>
            <a:r>
              <a:rPr lang="en-US" sz="1000" dirty="0" smtClean="0"/>
              <a:t>substantia nigra</a:t>
            </a:r>
            <a:endParaRPr lang="en-US" sz="1000" dirty="0" smtClean="0"/>
          </a:p>
          <a:p>
            <a:pPr lvl="0">
              <a:defRPr/>
            </a:pPr>
            <a:r>
              <a:rPr lang="en-US" sz="1000" dirty="0" smtClean="0"/>
              <a:t>What was the date of the Chelsea flower show in 1992?</a:t>
            </a:r>
            <a:endParaRPr lang="en-US" sz="1000" dirty="0" smtClean="0"/>
          </a:p>
          <a:p>
            <a:pPr lvl="1">
              <a:defRPr/>
            </a:pPr>
            <a:r>
              <a:rPr lang="en-US" sz="1000" dirty="0" smtClean="0"/>
              <a:t>May 18</a:t>
            </a:r>
            <a:endParaRPr lang="en-US" sz="1000" dirty="0" smtClean="0"/>
          </a:p>
          <a:p>
            <a:pPr lvl="0">
              <a:defRPr/>
            </a:pPr>
            <a:r>
              <a:rPr lang="en-US" sz="1000" dirty="0" smtClean="0"/>
              <a:t>What hotel was used for a setting of the Agatha Christie novel, "And Then There Were None"?</a:t>
            </a:r>
            <a:endParaRPr lang="en-US" sz="1000" dirty="0" smtClean="0"/>
          </a:p>
          <a:p>
            <a:pPr lvl="1">
              <a:defRPr/>
            </a:pPr>
            <a:r>
              <a:rPr lang="en-US" sz="1000" dirty="0" smtClean="0"/>
              <a:t>Burgh Island Hotel</a:t>
            </a:r>
            <a:endParaRPr lang="en-US" sz="1000" dirty="0" smtClean="0"/>
          </a:p>
          <a:p>
            <a:pPr lvl="0">
              <a:defRPr/>
            </a:pPr>
            <a:r>
              <a:rPr lang="en-US" sz="1000" dirty="0" smtClean="0"/>
              <a:t>What year was the Magna Carta signed?</a:t>
            </a:r>
            <a:endParaRPr lang="en-US" sz="1000" dirty="0" smtClean="0"/>
          </a:p>
          <a:p>
            <a:pPr lvl="1">
              <a:defRPr/>
            </a:pPr>
            <a:r>
              <a:rPr lang="en-US" sz="1000" dirty="0" smtClean="0"/>
              <a:t>1215</a:t>
            </a:r>
            <a:endParaRPr lang="en-US" sz="1000" dirty="0" smtClean="0"/>
          </a:p>
          <a:p>
            <a:pPr lvl="0">
              <a:defRPr/>
            </a:pPr>
            <a:r>
              <a:rPr lang="en-US" sz="1000" dirty="0" smtClean="0"/>
              <a:t>Who was Lincoln's Secretary of State?</a:t>
            </a:r>
            <a:endParaRPr lang="en-US" sz="1000" dirty="0" smtClean="0"/>
          </a:p>
          <a:p>
            <a:pPr lvl="1">
              <a:defRPr/>
            </a:pPr>
            <a:r>
              <a:rPr lang="en-US" sz="1000" dirty="0" smtClean="0"/>
              <a:t>William Seward</a:t>
            </a:r>
            <a:endParaRPr lang="en-US" sz="1000" dirty="0" smtClean="0"/>
          </a:p>
          <a:p>
            <a:pPr lvl="0">
              <a:defRPr/>
            </a:pPr>
            <a:r>
              <a:rPr lang="en-US" sz="1000" dirty="0" smtClean="0"/>
              <a:t>How long does it take to fly from Paris to New York in a Concorde?</a:t>
            </a:r>
            <a:endParaRPr lang="en-US" sz="1000" dirty="0" smtClean="0"/>
          </a:p>
          <a:p>
            <a:pPr lvl="1">
              <a:defRPr/>
            </a:pPr>
            <a:r>
              <a:rPr lang="en-US" sz="1000" dirty="0" smtClean="0"/>
              <a:t>3 1/2 hours</a:t>
            </a:r>
            <a:endParaRPr lang="en-US" sz="1000" dirty="0"/>
          </a:p>
          <a:p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TREC Q&amp;A evaluation</a:t>
            </a:r>
            <a:endParaRPr lang="en-US" altLang="en-US" dirty="0" smtClean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94314"/>
            <a:ext cx="8229600" cy="3671117"/>
          </a:xfrm>
        </p:spPr>
        <p:txBody>
          <a:bodyPr>
            <a:noAutofit/>
          </a:bodyPr>
          <a:lstStyle/>
          <a:p>
            <a:r>
              <a:rPr lang="en-US" altLang="en-US" sz="1600" dirty="0" smtClean="0"/>
              <a:t>Run by NIST </a:t>
            </a:r>
            <a:endParaRPr lang="en-US" altLang="en-US" sz="1600" dirty="0" smtClean="0"/>
          </a:p>
          <a:p>
            <a:pPr lvl="1"/>
            <a:r>
              <a:rPr lang="en-US" altLang="en-US" sz="1400" dirty="0" smtClean="0"/>
              <a:t>Voorhees and Tice 1999, 2000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2GB of input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AQUAINT corpus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200 questions in 1999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693 questions in 2000</a:t>
            </a:r>
            <a:endParaRPr lang="en-US" altLang="en-US" sz="1400" dirty="0" smtClean="0"/>
          </a:p>
          <a:p>
            <a:r>
              <a:rPr lang="en-US" altLang="en-US" sz="1600" dirty="0" smtClean="0"/>
              <a:t>Essentially fact extraction</a:t>
            </a:r>
            <a:endParaRPr lang="en-US" altLang="en-US" sz="1600" dirty="0" smtClean="0"/>
          </a:p>
          <a:p>
            <a:pPr lvl="1"/>
            <a:r>
              <a:rPr lang="en-US" altLang="en-US" sz="1400" dirty="0" smtClean="0"/>
              <a:t>Who was Lincoln’s secretary of state?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What does the Peugeot company manufacture?</a:t>
            </a:r>
            <a:endParaRPr lang="en-US" altLang="en-US" sz="1400" dirty="0" smtClean="0"/>
          </a:p>
          <a:p>
            <a:r>
              <a:rPr lang="en-US" altLang="en-US" sz="1600" dirty="0" smtClean="0"/>
              <a:t>Assumptions</a:t>
            </a:r>
            <a:endParaRPr lang="en-US" altLang="en-US" sz="1600" dirty="0" smtClean="0"/>
          </a:p>
          <a:p>
            <a:pPr lvl="1"/>
            <a:r>
              <a:rPr lang="en-US" altLang="en-US" sz="1400" dirty="0" smtClean="0"/>
              <a:t>Questions are based on text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Answers are assumed to be present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Systems return five passages of 50 or 250 bytes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After 2002, only a single passage of 50 bytes + confidence score + NIL</a:t>
            </a:r>
            <a:endParaRPr lang="en-US" altLang="en-US" sz="1400" dirty="0" smtClean="0"/>
          </a:p>
          <a:p>
            <a:pPr lvl="1"/>
            <a:r>
              <a:rPr lang="en-US" altLang="en-US" sz="1400" dirty="0" smtClean="0"/>
              <a:t>No inference needed</a:t>
            </a:r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308489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Definitional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What is a boll weevil?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List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Which states signed the US Declaration of Independence?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err="1" smtClean="0"/>
              <a:t>Crosslingual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E.g., questions in Spanish, documents in English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Series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Next slide</a:t>
            </a: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TREC Series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872707"/>
          </a:xfrm>
        </p:spPr>
        <p:txBody>
          <a:bodyPr>
            <a:noAutofit/>
          </a:bodyPr>
          <a:lstStyle/>
          <a:p>
            <a:r>
              <a:rPr lang="en-US" sz="1100" dirty="0" smtClean="0"/>
              <a:t>	    What </a:t>
            </a:r>
            <a:r>
              <a:rPr lang="en-US" sz="1100" dirty="0"/>
              <a:t>are prions made of?</a:t>
            </a:r>
            <a:endParaRPr lang="en-US" sz="1100" dirty="0"/>
          </a:p>
          <a:p>
            <a:r>
              <a:rPr lang="en-US" sz="1100" dirty="0"/>
              <a:t>	    Who discovered prions?</a:t>
            </a:r>
            <a:endParaRPr lang="en-US" sz="1100" dirty="0"/>
          </a:p>
          <a:p>
            <a:r>
              <a:rPr lang="en-US" sz="1100" dirty="0"/>
              <a:t>	    What researchers have worked with prions</a:t>
            </a:r>
            <a:r>
              <a:rPr lang="en-US" sz="1100" dirty="0" smtClean="0"/>
              <a:t>?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/>
              <a:t>	    Who is the lead singer/musician in Nirvana?</a:t>
            </a:r>
            <a:endParaRPr lang="en-US" sz="1100" dirty="0"/>
          </a:p>
          <a:p>
            <a:r>
              <a:rPr lang="en-US" sz="1100" dirty="0"/>
              <a:t>	    Who are the band members?</a:t>
            </a:r>
            <a:endParaRPr lang="en-US" sz="1100" dirty="0"/>
          </a:p>
          <a:p>
            <a:r>
              <a:rPr lang="en-US" sz="1100" dirty="0"/>
              <a:t>	    When was the band formed?</a:t>
            </a:r>
            <a:endParaRPr lang="en-US" sz="1100" dirty="0"/>
          </a:p>
          <a:p>
            <a:r>
              <a:rPr lang="en-US" sz="1100" dirty="0"/>
              <a:t>	    What is their biggest hit?</a:t>
            </a:r>
            <a:endParaRPr lang="en-US" sz="1100" dirty="0"/>
          </a:p>
          <a:p>
            <a:r>
              <a:rPr lang="en-US" sz="1100" dirty="0"/>
              <a:t>	    What are their albums?</a:t>
            </a:r>
            <a:endParaRPr lang="en-US" sz="1100" dirty="0"/>
          </a:p>
          <a:p>
            <a:r>
              <a:rPr lang="en-US" sz="1100" dirty="0"/>
              <a:t>	    What style of music do they play</a:t>
            </a:r>
            <a:r>
              <a:rPr lang="en-US" sz="1100" dirty="0" smtClean="0"/>
              <a:t>?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/>
              <a:t>	    What industry is Rohm and Haas in?</a:t>
            </a:r>
            <a:endParaRPr lang="en-US" sz="1100" dirty="0"/>
          </a:p>
          <a:p>
            <a:r>
              <a:rPr lang="en-US" sz="1100" dirty="0"/>
              <a:t>	    Where is the company located?</a:t>
            </a:r>
            <a:endParaRPr lang="en-US" sz="1100" dirty="0"/>
          </a:p>
          <a:p>
            <a:r>
              <a:rPr lang="en-US" sz="1100" dirty="0"/>
              <a:t>	    What is their annual revenue?</a:t>
            </a:r>
            <a:endParaRPr lang="en-US" sz="1100" dirty="0"/>
          </a:p>
          <a:p>
            <a:r>
              <a:rPr lang="en-US" sz="1100" dirty="0"/>
              <a:t>	    How many employees does it have</a:t>
            </a:r>
            <a:r>
              <a:rPr lang="en-US" sz="1100" dirty="0" smtClean="0"/>
              <a:t>?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/>
              <a:t>	    What kind of insect is a boll weevil?</a:t>
            </a:r>
            <a:endParaRPr lang="en-US" sz="1100" dirty="0"/>
          </a:p>
          <a:p>
            <a:r>
              <a:rPr lang="en-US" sz="1100" dirty="0"/>
              <a:t>	    What type of plant does it damage?</a:t>
            </a:r>
            <a:endParaRPr lang="en-US" sz="1100" dirty="0"/>
          </a:p>
          <a:p>
            <a:r>
              <a:rPr lang="en-US" sz="1100" dirty="0"/>
              <a:t>	    What states have had problems with boll weevils?</a:t>
            </a:r>
            <a:endParaRPr lang="en-US" sz="1100" dirty="0"/>
          </a:p>
          <a:p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30140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IBM’s Watson</a:t>
            </a:r>
            <a:endParaRPr lang="en-US" altLang="en-US" dirty="0" smtClean="0"/>
          </a:p>
        </p:txBody>
      </p:sp>
      <p:pic>
        <p:nvPicPr>
          <p:cNvPr id="20483" name="Picture 5" descr="http://2eq9hztv2wc1k6odx469m9znq0.wpengine.netdna-cdn.com/wp-content/uploads/IBM-Watso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931984"/>
            <a:ext cx="7650225" cy="375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3465929" y="4685390"/>
            <a:ext cx="5553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hlinkClick r:id="rId2"/>
              </a:rPr>
              <a:t>http://www.geekwire.com/2013/ibm-takes-watson-cloud/</a:t>
            </a:r>
            <a:r>
              <a:rPr lang="en-US" altLang="en-US" sz="1800" dirty="0"/>
              <a:t> </a:t>
            </a:r>
            <a:endParaRPr lang="en-US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2" y="1223828"/>
            <a:ext cx="6260840" cy="324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2849" y="4755506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Ferrucci</a:t>
            </a:r>
            <a:r>
              <a:rPr lang="en-US" dirty="0" smtClean="0"/>
              <a:t> et al. 2011]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58" y="1215189"/>
            <a:ext cx="8512342" cy="32168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Jeopardy winner (2011)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Architecture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Uses "</a:t>
            </a:r>
            <a:r>
              <a:rPr lang="en-US" dirty="0" err="1"/>
              <a:t>DeepQA</a:t>
            </a:r>
            <a:r>
              <a:rPr lang="en-US" dirty="0"/>
              <a:t>": a technology that enables computer systems to directly and precisely answer natural language questions over an open and broad range of </a:t>
            </a:r>
            <a:r>
              <a:rPr lang="en-US" dirty="0" smtClean="0"/>
              <a:t>knowledge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10 </a:t>
            </a:r>
            <a:r>
              <a:rPr lang="en-US" dirty="0"/>
              <a:t>racks of IBM Power 750 servers running </a:t>
            </a:r>
            <a:r>
              <a:rPr lang="en-US" dirty="0" smtClean="0"/>
              <a:t>Linux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16 </a:t>
            </a:r>
            <a:r>
              <a:rPr lang="en-US" dirty="0"/>
              <a:t>terabytes of </a:t>
            </a:r>
            <a:r>
              <a:rPr lang="en-US" dirty="0" smtClean="0"/>
              <a:t>RAM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2,880 </a:t>
            </a:r>
            <a:r>
              <a:rPr lang="en-US" dirty="0"/>
              <a:t>processor </a:t>
            </a:r>
            <a:r>
              <a:rPr lang="en-US" dirty="0" smtClean="0"/>
              <a:t>cores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Capable </a:t>
            </a:r>
            <a:r>
              <a:rPr lang="en-US" dirty="0"/>
              <a:t>of operating at 80 teraflops.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Mostly in Java but also some C++ and Prolog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Integrated using UIMA</a:t>
            </a: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9741" y="4765013"/>
            <a:ext cx="5138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hlinkClick r:id="rId1"/>
              </a:rPr>
              <a:t>http://blog.reddit.com/2011/02/ibm-watson-research-team-answers-your.html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4370832" y="45063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u="sng" dirty="0">
                <a:hlinkClick r:id="rId2"/>
              </a:rPr>
              <a:t>http://www.pcmag.com/article2/0,2817,2380351,00.asp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4213989"/>
            <a:ext cx="7391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err="1">
                <a:solidFill>
                  <a:prstClr val="black"/>
                </a:solidFill>
                <a:ea typeface="MS PGothic" charset="0"/>
              </a:rPr>
              <a:t>Ferrucci</a:t>
            </a:r>
            <a:r>
              <a:rPr lang="en-US" sz="1300" dirty="0">
                <a:solidFill>
                  <a:prstClr val="black"/>
                </a:solidFill>
                <a:ea typeface="MS PGothic" charset="0"/>
              </a:rPr>
              <a:t> et al. 2010. Building Watson: An Overview of the </a:t>
            </a:r>
            <a:r>
              <a:rPr lang="en-US" sz="1300" dirty="0" err="1">
                <a:solidFill>
                  <a:prstClr val="black"/>
                </a:solidFill>
                <a:ea typeface="MS PGothic" charset="0"/>
              </a:rPr>
              <a:t>DeepQA</a:t>
            </a:r>
            <a:r>
              <a:rPr lang="en-US" sz="1300" dirty="0">
                <a:solidFill>
                  <a:prstClr val="black"/>
                </a:solidFill>
                <a:ea typeface="MS PGothic" charset="0"/>
              </a:rPr>
              <a:t> Project. AI Magazine. Fall 2010. 59-79</a:t>
            </a:r>
            <a:r>
              <a:rPr lang="en-US" sz="1300" dirty="0" smtClean="0">
                <a:solidFill>
                  <a:prstClr val="black"/>
                </a:solidFill>
                <a:ea typeface="MS PGothic" charset="0"/>
              </a:rPr>
              <a:t>.</a:t>
            </a:r>
            <a:endParaRPr lang="en-US" sz="1300" dirty="0">
              <a:solidFill>
                <a:prstClr val="black"/>
              </a:solidFill>
              <a:ea typeface="MS P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Question Answering?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Question answering (QA),  is the problem of systematically deriving an answer to a question asked in a natural language </a:t>
            </a:r>
            <a:r>
              <a:rPr lang="en-GB">
                <a:highlight>
                  <a:srgbClr val="FFFF00"/>
                </a:highlight>
              </a:rPr>
              <a:t>based on a knowledge source</a:t>
            </a:r>
            <a:r>
              <a:rPr lang="en-GB"/>
              <a:t>.</a:t>
            </a:r>
            <a:endParaRPr lang="en-GB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4294967295"/>
          </p:nvPr>
        </p:nvSpPr>
        <p:spPr>
          <a:xfrm>
            <a:off x="304800" y="4446588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Hermann, Karl M. “Deep Learning for Natural Language Processing: Question Answering.” </a:t>
            </a:r>
            <a:r>
              <a:rPr lang="en-GB" sz="1100" i="1"/>
              <a:t>Google DeepMind</a:t>
            </a:r>
            <a:r>
              <a:rPr lang="en-GB" sz="1100"/>
              <a:t>. 4 March 2017. 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1133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Knowledge sources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200 million pages of structured and unstructured content consuming four terabytes of disk storage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Including Wikipedia, WordNet, </a:t>
            </a:r>
            <a:r>
              <a:rPr lang="en-US" dirty="0" err="1" smtClean="0"/>
              <a:t>Yago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Betting strategy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Buzz if at least 50% certain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Performance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Watson answers 66 correct and 9 incorrect.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Watson's two day winning streak was $77,147. Ken Jennings ended with $24,000 and Brad Rutter with $21,600. 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30503" y="4207657"/>
            <a:ext cx="7437932" cy="814149"/>
            <a:chOff x="1530503" y="4207657"/>
            <a:chExt cx="7437932" cy="814149"/>
          </a:xfrm>
        </p:grpSpPr>
        <p:sp>
          <p:nvSpPr>
            <p:cNvPr id="6" name="Rectangle 5"/>
            <p:cNvSpPr/>
            <p:nvPr/>
          </p:nvSpPr>
          <p:spPr>
            <a:xfrm>
              <a:off x="1530503" y="4744807"/>
              <a:ext cx="73391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hlinkClick r:id="rId1"/>
                </a:rPr>
                <a:t>http://www.theatlantic.com/technology/archive/2011/02/is-it-time-to-welcome-our-new-computer-overlords/71388/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74874" y="4474797"/>
              <a:ext cx="6093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hlinkClick r:id="rId2"/>
                </a:rPr>
                <a:t>http://theswimmingsubmarine.blogspot.com/2011/02/how-ibms-deep-question-answering.html</a:t>
              </a:r>
              <a:r>
                <a:rPr lang="en-US" altLang="en-US" sz="1200" dirty="0"/>
                <a:t> </a:t>
              </a:r>
              <a:endParaRPr lang="en-US" altLang="en-US" sz="1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74874" y="4207657"/>
              <a:ext cx="59948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hlinkClick r:id="rId3"/>
                </a:rPr>
                <a:t>http://www.quora.com/What-questions-were-asked-in-the-Jeopardy-episode-involving-Watson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 types</a:t>
            </a:r>
            <a:endParaRPr lang="en-US" dirty="0" smtClean="0"/>
          </a:p>
          <a:p>
            <a:pPr lvl="1"/>
            <a:r>
              <a:rPr lang="en-US" dirty="0" smtClean="0"/>
              <a:t>2,500 of them</a:t>
            </a:r>
            <a:endParaRPr lang="en-US" dirty="0" smtClean="0"/>
          </a:p>
          <a:p>
            <a:pPr lvl="1"/>
            <a:r>
              <a:rPr lang="en-US" dirty="0" smtClean="0"/>
              <a:t>200 of them are very common</a:t>
            </a:r>
            <a:endParaRPr lang="en-US" dirty="0" smtClean="0"/>
          </a:p>
          <a:p>
            <a:r>
              <a:rPr lang="en-US" dirty="0" smtClean="0"/>
              <a:t>Jeopardy Question Archive</a:t>
            </a:r>
            <a:endParaRPr lang="en-US" dirty="0" smtClean="0"/>
          </a:p>
          <a:p>
            <a:pPr lvl="1"/>
            <a:r>
              <a:rPr lang="en-US" dirty="0">
                <a:hlinkClick r:id="rId1"/>
              </a:rPr>
              <a:t>http://j-archive.com/</a:t>
            </a:r>
            <a:r>
              <a:rPr lang="en-US" dirty="0"/>
              <a:t>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Watson on Jeopardy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75613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800" dirty="0" smtClean="0"/>
              <a:t>Sample questions</a:t>
            </a:r>
            <a:endParaRPr lang="en-US" sz="1800" dirty="0" smtClean="0"/>
          </a:p>
          <a:p>
            <a:pPr lvl="1">
              <a:defRPr/>
            </a:pPr>
            <a:r>
              <a:rPr lang="en-US" sz="1000" dirty="0" smtClean="0"/>
              <a:t>On </a:t>
            </a:r>
            <a:r>
              <a:rPr lang="en-US" sz="1000" dirty="0"/>
              <a:t>December 8, 2008 this national newspaper raised its newsstand pice by 25 cents to $</a:t>
            </a:r>
            <a:r>
              <a:rPr lang="en-US" sz="1000" dirty="0" smtClean="0"/>
              <a:t>1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USA </a:t>
            </a:r>
            <a:r>
              <a:rPr lang="en-US" sz="800" i="1" dirty="0"/>
              <a:t>Today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In 2010 this former first lady published the memoir "Spoken From the </a:t>
            </a:r>
            <a:r>
              <a:rPr lang="en-US" sz="1000" dirty="0" smtClean="0"/>
              <a:t>Heart“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Laura Bush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This person is appointed by a testator to carry out the directions &amp; requests in his </a:t>
            </a:r>
            <a:r>
              <a:rPr lang="en-US" sz="1000" dirty="0" smtClean="0"/>
              <a:t>will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Executor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Familiarity is said to breed this, from the Latin for "</a:t>
            </a:r>
            <a:r>
              <a:rPr lang="en-US" sz="1000" dirty="0" smtClean="0"/>
              <a:t>Despise“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Contempt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As of 2010, Croatia &amp; Macedonia are candidates but this is the only former Yugoslav republic in the </a:t>
            </a:r>
            <a:r>
              <a:rPr lang="en-US" sz="1000" dirty="0" smtClean="0"/>
              <a:t>EU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Slovenia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The ancient "Lion of Nimrud" went missing from this city's national museum in 2003 (along with a lot of other </a:t>
            </a:r>
            <a:r>
              <a:rPr lang="en-US" sz="1000" dirty="0" smtClean="0"/>
              <a:t>stuff)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Baghdad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It's just a bloody nose! You don't have this hereditary disorder once endemic to European </a:t>
            </a:r>
            <a:r>
              <a:rPr lang="en-US" sz="1000" dirty="0" smtClean="0"/>
              <a:t>royalty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Haemophilia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It's Michelangelo's fresco on the wall of the Sistine Chapel, </a:t>
            </a:r>
            <a:r>
              <a:rPr lang="en-US" sz="1000" dirty="0" smtClean="0"/>
              <a:t>depicting </a:t>
            </a:r>
            <a:r>
              <a:rPr lang="en-US" sz="1000" dirty="0"/>
              <a:t>the saved and the </a:t>
            </a:r>
            <a:r>
              <a:rPr lang="en-US" sz="1000" dirty="0" smtClean="0"/>
              <a:t>damned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The </a:t>
            </a:r>
            <a:r>
              <a:rPr lang="en-US" sz="800" i="1" dirty="0"/>
              <a:t>Last Judgement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She "Died in the church and was buried along with her name. Nobody </a:t>
            </a:r>
            <a:r>
              <a:rPr lang="en-US" sz="1000" dirty="0" smtClean="0"/>
              <a:t>came“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Eleanor </a:t>
            </a:r>
            <a:r>
              <a:rPr lang="en-US" sz="800" i="1" dirty="0"/>
              <a:t>Rigby</a:t>
            </a:r>
            <a:endParaRPr lang="en-US" sz="800" dirty="0"/>
          </a:p>
          <a:p>
            <a:pPr lvl="1">
              <a:defRPr/>
            </a:pPr>
            <a:r>
              <a:rPr lang="en-US" sz="1000" dirty="0" smtClean="0"/>
              <a:t>A </a:t>
            </a:r>
            <a:r>
              <a:rPr lang="en-US" sz="1000" dirty="0"/>
              <a:t>camel is a horse designed by </a:t>
            </a:r>
            <a:r>
              <a:rPr lang="en-US" sz="1000" dirty="0" smtClean="0"/>
              <a:t>this</a:t>
            </a:r>
            <a:endParaRPr lang="en-US" sz="1000" dirty="0" smtClean="0"/>
          </a:p>
          <a:p>
            <a:pPr lvl="2">
              <a:defRPr/>
            </a:pPr>
            <a:r>
              <a:rPr lang="en-US" sz="800" i="1" dirty="0" smtClean="0"/>
              <a:t>Committee</a:t>
            </a:r>
            <a:endParaRPr lang="en-US" sz="1600" dirty="0" smtClean="0"/>
          </a:p>
          <a:p>
            <a:pPr>
              <a:defRPr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Watson Videos</a:t>
            </a:r>
            <a:endParaRPr lang="en-US" altLang="en-US" dirty="0" smtClean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102637" y="1561753"/>
            <a:ext cx="8854751" cy="27029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IBM's Watson Supercomputer Destroys Humans in Jeopardy</a:t>
            </a:r>
            <a:endParaRPr lang="en-US" sz="2400" dirty="0" smtClean="0"/>
          </a:p>
          <a:p>
            <a:pPr lvl="1"/>
            <a:r>
              <a:rPr lang="en-US" altLang="en-US" sz="1600" dirty="0" smtClean="0">
                <a:hlinkClick r:id="rId1"/>
              </a:rPr>
              <a:t>https://www.youtube.com/watch?v=WFR3lOm_xhE</a:t>
            </a:r>
            <a:endParaRPr lang="en-US" altLang="en-US" sz="1600" dirty="0" smtClean="0">
              <a:hlinkClick r:id="rId2"/>
            </a:endParaRPr>
          </a:p>
          <a:p>
            <a:r>
              <a:rPr lang="en-US" sz="2400" dirty="0" smtClean="0"/>
              <a:t>"What is IBM Watson?" 7 Videos from the Jeopardy! Era</a:t>
            </a:r>
            <a:endParaRPr lang="en-US" sz="2400" dirty="0" smtClean="0"/>
          </a:p>
          <a:p>
            <a:pPr lvl="1"/>
            <a:r>
              <a:rPr lang="en-US" altLang="en-US" sz="1600" dirty="0" smtClean="0">
                <a:hlinkClick r:id="rId2"/>
              </a:rPr>
              <a:t>http://mentalfloss.com/article/51543/what-ibm-watson-7-videos-jeopardy-era</a:t>
            </a:r>
            <a:r>
              <a:rPr lang="en-US" altLang="en-US" sz="1600" dirty="0" smtClean="0"/>
              <a:t> </a:t>
            </a: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SQuAD: 100,000+ Questions for Machine Comprehension of Text</a:t>
            </a:r>
            <a:endParaRPr lang="en-GB" sz="200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idx="1"/>
          </p:nvPr>
        </p:nvSpPr>
        <p:spPr>
          <a:xfrm>
            <a:off x="177165" y="1112520"/>
            <a:ext cx="8701405" cy="331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 smtClean="0"/>
              <a:t>Application</a:t>
            </a:r>
            <a:endParaRPr lang="en-GB" sz="2400" dirty="0" smtClean="0"/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-GB" sz="1900" dirty="0" smtClean="0"/>
              <a:t>Reading </a:t>
            </a:r>
            <a:r>
              <a:rPr lang="en-GB" sz="1900" dirty="0"/>
              <a:t>comprehension, specifically applied to question-answer pairs from Wikipedia articles (cultivated in this dataset).</a:t>
            </a:r>
            <a:endParaRPr sz="1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 smtClean="0"/>
              <a:t>Challenge</a:t>
            </a:r>
            <a:endParaRPr lang="en-GB" sz="2400" dirty="0" smtClean="0"/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-GB" sz="1900" dirty="0" smtClean="0"/>
              <a:t>Manually </a:t>
            </a:r>
            <a:r>
              <a:rPr lang="en-GB" sz="1900" dirty="0"/>
              <a:t>develop a large reading comprehension dataset of quality questions and answers, and derive a model for learning on that dataset.</a:t>
            </a:r>
            <a:endParaRPr sz="1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 smtClean="0"/>
              <a:t>Implementation</a:t>
            </a:r>
            <a:endParaRPr lang="en-GB" sz="2400" dirty="0" smtClean="0"/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-GB" sz="1900" dirty="0" smtClean="0"/>
              <a:t>This </a:t>
            </a:r>
            <a:r>
              <a:rPr lang="en-GB" sz="1900" dirty="0"/>
              <a:t>model uses both dependency and constituency trees, as well as a strong logistic regression model.</a:t>
            </a:r>
            <a:endParaRPr sz="1900"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4294967295"/>
          </p:nvPr>
        </p:nvSpPr>
        <p:spPr>
          <a:xfrm>
            <a:off x="336754" y="4621265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dirty="0"/>
              <a:t>Rajpurkar, Pranav. Zhang, Jian. Lopyrev, Konstantin. Liang, Percy. “SQuAD: 100,000+ Questions for Machine Comprehension of Text.” </a:t>
            </a:r>
            <a:r>
              <a:rPr lang="en-GB" sz="1100" i="1" dirty="0"/>
              <a:t>Stanford University, Computer Science Department</a:t>
            </a:r>
            <a:r>
              <a:rPr lang="en-GB" sz="1100" dirty="0"/>
              <a:t>. 11 October 2016.</a:t>
            </a:r>
            <a:endParaRPr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Virtual Assistants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idx="1"/>
          </p:nvPr>
        </p:nvSpPr>
        <p:spPr>
          <a:xfrm>
            <a:off x="176197" y="1540422"/>
            <a:ext cx="41148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</a:rPr>
              <a:t>Applications:</a:t>
            </a:r>
            <a:endParaRPr sz="2000" dirty="0">
              <a:solidFill>
                <a:schemeClr val="tx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Command execution.</a:t>
            </a:r>
            <a:endParaRPr sz="1600" dirty="0">
              <a:solidFill>
                <a:schemeClr val="tx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 sz="1600" dirty="0">
                <a:solidFill>
                  <a:schemeClr val="tx1"/>
                </a:solidFill>
              </a:rPr>
              <a:t>Play music, set an alarm</a:t>
            </a:r>
            <a:endParaRPr sz="1600" dirty="0">
              <a:solidFill>
                <a:schemeClr val="tx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Simple question answering.</a:t>
            </a:r>
            <a:endParaRPr sz="1600" dirty="0">
              <a:solidFill>
                <a:schemeClr val="tx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 sz="1600" dirty="0">
                <a:solidFill>
                  <a:schemeClr val="tx1"/>
                </a:solidFill>
              </a:rPr>
              <a:t>What is the weather like today?</a:t>
            </a:r>
            <a:endParaRPr sz="1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</a:rPr>
              <a:t>Performance: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90997" y="1418091"/>
            <a:ext cx="4489209" cy="29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418" name="Picture 2" descr="http://www.bmwblog.com/wp-content/uploads/Siri_VoiceControl1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30268" y="1172308"/>
            <a:ext cx="4816759" cy="3861464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7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47848" y="1094313"/>
            <a:ext cx="5896660" cy="382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WolframAlpha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Evaluation of QA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ym typeface="+mn-ea"/>
              </a:rPr>
              <a:t>Metrics of successful QA modeling</a:t>
            </a:r>
            <a:endParaRPr lang="en-GB"/>
          </a:p>
        </p:txBody>
      </p:sp>
      <p:sp>
        <p:nvSpPr>
          <p:cNvPr id="105" name="Google Shape;105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Relevance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Correctness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Conciseness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Completeness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Coherence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Justification</a:t>
            </a:r>
            <a:endParaRPr sz="1800"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5143500" y="1843088"/>
            <a:ext cx="4000500" cy="270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Current limitations: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Breadth versus depth</a:t>
            </a:r>
            <a:endParaRPr sz="18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48418" y="4286096"/>
            <a:ext cx="8843963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/>
              <a:t>Pasupat, Panupong. “WikiTableQuestions: A Complex Real-World Question Answering Dataset.”</a:t>
            </a:r>
            <a:r>
              <a:rPr lang="en-GB" sz="1050" i="1" dirty="0"/>
              <a:t> The Stanford NLP Group. </a:t>
            </a:r>
            <a:r>
              <a:rPr lang="en-GB" sz="1050" dirty="0"/>
              <a:t>11 February 2016.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/>
              <a:t>L. Hirschman and R. Gaizauskas, ``Natural language question answering: the view from </a:t>
            </a:r>
            <a:r>
              <a:rPr lang="en-GB" sz="1050" dirty="0" smtClean="0"/>
              <a:t>here,” JNLE, </a:t>
            </a:r>
            <a:r>
              <a:rPr lang="en-GB" sz="1050" dirty="0"/>
              <a:t>vol. 7, no. 4</a:t>
            </a:r>
            <a:r>
              <a:rPr lang="en-GB" sz="1050" dirty="0" smtClean="0"/>
              <a:t>, pp</a:t>
            </a:r>
            <a:r>
              <a:rPr lang="en-GB" sz="1050" dirty="0"/>
              <a:t>. 275-300, 2001.</a:t>
            </a:r>
            <a:endParaRPr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types of </a:t>
            </a:r>
            <a:r>
              <a:rPr lang="en-GB" dirty="0"/>
              <a:t>Question Answering</a:t>
            </a:r>
            <a:r>
              <a:rPr lang="en-US" altLang="en-GB" dirty="0"/>
              <a:t> system</a:t>
            </a:r>
            <a:endParaRPr lang="en-US" altLang="en-GB" dirty="0"/>
          </a:p>
        </p:txBody>
      </p:sp>
      <p:sp>
        <p:nvSpPr>
          <p:cNvPr id="96" name="Google Shape;96;p17"/>
          <p:cNvSpPr txBox="1">
            <a:spLocks noGrp="1"/>
          </p:cNvSpPr>
          <p:nvPr>
            <p:ph idx="1"/>
          </p:nvPr>
        </p:nvSpPr>
        <p:spPr>
          <a:xfrm>
            <a:off x="254000" y="1111250"/>
            <a:ext cx="4331335" cy="3376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Information retrieval (IR)-based QA</a:t>
            </a:r>
            <a:endParaRPr sz="16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/>
              <a:t>Uses phrases in the question to search for keywords in vast data sources (e.g. documents in a reserve, websites on the Internet) that may contain the answer to the question. The answer-candidates are then ranked based on various metrics pertaining to the quality and relevance of the answers.</a:t>
            </a:r>
            <a:endParaRPr lang="en-GB" sz="18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709795" y="1094105"/>
            <a:ext cx="4129405" cy="3658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Knowledge-based QA</a:t>
            </a:r>
            <a:endParaRPr sz="18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/>
              <a:t>Translates the question into a semantic representation compatible with a database wherein the answer to the question lies. The semantic representation is then made as a query to the database, and the query-answer is then converted to a natural-language response.</a:t>
            </a:r>
            <a:endParaRPr lang="en-GB" sz="1800"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4294967295"/>
          </p:nvPr>
        </p:nvSpPr>
        <p:spPr>
          <a:xfrm>
            <a:off x="394110" y="4695007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Jurafsky, Daniel. Martin, James H. “Speech and Language Processing.” Third Edition. 15 August 2018: p. 376.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649"/>
            <a:ext cx="8229600" cy="360243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highlight>
                  <a:srgbClr val="FFFF00"/>
                </a:highlight>
              </a:rPr>
              <a:t>MRR</a:t>
            </a:r>
            <a:endParaRPr lang="en-US" dirty="0" smtClean="0">
              <a:highlight>
                <a:srgbClr val="FFFF00"/>
              </a:highlight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highlight>
                  <a:srgbClr val="FFFF00"/>
                </a:highlight>
              </a:rPr>
              <a:t>Mean Reciprocal Rank</a:t>
            </a:r>
            <a:endParaRPr lang="en-US" dirty="0" smtClean="0">
              <a:highlight>
                <a:srgbClr val="FFFF00"/>
              </a:highlight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Introduced by TREC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Example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What is the capital of Canada?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1.Toronto, 2.Ottawa, 3.Albany, 4.Philadelphia, 5.Ottawa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Correct answer ranks = 2, 5 (highest rank = 2)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MRR = 1/2 = 0.5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TRR = 1/2 + 1/5 = 0.7 = total reciprocal rank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Later years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Confidence-weighted score</a:t>
            </a:r>
            <a:endParaRPr lang="en-US" dirty="0" smtClean="0"/>
          </a:p>
        </p:txBody>
      </p:sp>
      <p:graphicFrame>
        <p:nvGraphicFramePr>
          <p:cNvPr id="1823745" name="Object 1"/>
          <p:cNvGraphicFramePr>
            <a:graphicFrameLocks noChangeAspect="1"/>
          </p:cNvGraphicFramePr>
          <p:nvPr/>
        </p:nvGraphicFramePr>
        <p:xfrm>
          <a:off x="5169066" y="1463675"/>
          <a:ext cx="26336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1" imgW="1346200" imgH="482600" progId="Equation.3">
                  <p:embed/>
                </p:oleObj>
              </mc:Choice>
              <mc:Fallback>
                <p:oleObj name="Equation" r:id="rId1" imgW="1346200" imgH="482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9066" y="1463675"/>
                        <a:ext cx="2633662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IR-based </a:t>
            </a:r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 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8" y="1291496"/>
            <a:ext cx="9071943" cy="280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67739" y="448802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Jurafsky</a:t>
            </a:r>
            <a:r>
              <a:rPr lang="en-US" dirty="0" smtClean="0"/>
              <a:t> and Martin book]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System Components</a:t>
            </a:r>
            <a:endParaRPr lang="en-US" altLang="en-US" dirty="0" smtClean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4318"/>
            <a:ext cx="8229600" cy="3788229"/>
          </a:xfrm>
        </p:spPr>
        <p:txBody>
          <a:bodyPr rtlCol="0">
            <a:normAutofit fontScale="85000" lnSpcReduction="2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Source </a:t>
            </a:r>
            <a:r>
              <a:rPr lang="en-US" sz="2000" dirty="0" smtClean="0"/>
              <a:t>identification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semi-structured vs. text sources</a:t>
            </a:r>
            <a:endParaRPr lang="en-US" sz="18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Query </a:t>
            </a:r>
            <a:r>
              <a:rPr lang="en-US" sz="2000" dirty="0" smtClean="0"/>
              <a:t>modulation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best paraphrase of a NL question given the syntax of a search </a:t>
            </a:r>
            <a:r>
              <a:rPr lang="en-US" sz="1800" dirty="0" smtClean="0"/>
              <a:t>engine</a:t>
            </a:r>
            <a:endParaRPr lang="en-US" sz="1800" dirty="0" smtClean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 smtClean="0"/>
              <a:t>Example: Who wrote Hamlet → author | wrote Hamlet</a:t>
            </a:r>
            <a:endParaRPr lang="en-US" sz="1800" dirty="0" smtClean="0"/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Document retrieval</a:t>
            </a:r>
            <a:endParaRPr lang="en-US" sz="20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 smtClean="0"/>
              <a:t>Sentence </a:t>
            </a:r>
            <a:r>
              <a:rPr lang="en-US" sz="2000" dirty="0"/>
              <a:t>ranking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n-gram matching, </a:t>
            </a:r>
            <a:r>
              <a:rPr lang="en-US" sz="1800" dirty="0" smtClean="0"/>
              <a:t>Okapi</a:t>
            </a:r>
            <a:endParaRPr lang="en-US" sz="18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Answer extraction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question type </a:t>
            </a:r>
            <a:r>
              <a:rPr lang="en-US" sz="1800" dirty="0" smtClean="0"/>
              <a:t>classification</a:t>
            </a:r>
            <a:endParaRPr lang="en-US" sz="18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phrase chunking</a:t>
            </a:r>
            <a:endParaRPr lang="en-US" sz="18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 smtClean="0"/>
              <a:t>Answer </a:t>
            </a:r>
            <a:r>
              <a:rPr lang="en-US" sz="2000" dirty="0"/>
              <a:t>ranking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 smtClean="0"/>
              <a:t>question </a:t>
            </a:r>
            <a:r>
              <a:rPr lang="en-US" sz="1800" dirty="0"/>
              <a:t>type, proximity to query words, </a:t>
            </a:r>
            <a:r>
              <a:rPr lang="en-US" sz="1800" dirty="0" smtClean="0"/>
              <a:t>frequency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276600" y="1595365"/>
            <a:ext cx="2590800" cy="4044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Document retrieval</a:t>
            </a:r>
            <a:endParaRPr lang="en-US" altLang="en-US" sz="18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276600" y="852415"/>
            <a:ext cx="2590800" cy="406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Query modulation</a:t>
            </a: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461426"/>
            <a:ext cx="2590800" cy="459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Sentence ranking</a:t>
            </a:r>
            <a:endParaRPr lang="en-US" altLang="en-US" sz="18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276600" y="3377017"/>
            <a:ext cx="2590800" cy="3765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Answer extraction</a:t>
            </a:r>
            <a:endParaRPr lang="en-US" altLang="en-US" sz="18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276600" y="4212024"/>
            <a:ext cx="2590800" cy="4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Answer ranking</a:t>
            </a: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82882" y="522973"/>
            <a:ext cx="4223849" cy="338554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What is the largest city in Northern Afghanistan?</a:t>
            </a:r>
            <a:endParaRPr lang="en-US" altLang="en-US" sz="16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2382882" y="1245619"/>
            <a:ext cx="4164345" cy="338554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(largest OR biggest) city “Northern Afghanistan”</a:t>
            </a:r>
            <a:endParaRPr lang="en-US" altLang="en-US" sz="16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2752726" y="1999761"/>
            <a:ext cx="3203569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www.infoplease.com/cgi-bin/id/A0855603</a:t>
            </a:r>
            <a:b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www.washingtonpost.com/wp-dyn/print/world/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1143000" y="2915352"/>
            <a:ext cx="6858000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Gudermes, Chechnya's second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 town … location in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Afghanistan's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 outlying regions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within three miles of the airport at Mazar-e-Sharif, the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 in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northern Afghanistan</a:t>
            </a:r>
            <a:endParaRPr lang="en-US" altLang="en-US" sz="1200" b="1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4018931" y="3750359"/>
            <a:ext cx="1106137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Gudermes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Mazer-e-Sharif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941739" y="4640568"/>
            <a:ext cx="1106137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Mazer-e-Sharif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anose="020B0604020202020204" pitchFamily="34" charset="0"/>
              </a:rPr>
              <a:t>Gudermes</a:t>
            </a:r>
            <a:endParaRPr lang="en-US" altLang="en-US" sz="1200" dirty="0" smtClean="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nimBg="1"/>
      <p:bldP spid="16387" grpId="0" animBg="1"/>
      <p:bldP spid="16388" grpId="0" animBg="1"/>
      <p:bldP spid="16389" grpId="0" animBg="1"/>
      <p:bldP spid="16390" grpId="0" animBg="1"/>
      <p:bldP spid="16391" grpId="0" animBg="1"/>
      <p:bldP spid="16392" grpId="0" animBg="1"/>
      <p:bldP spid="16393" grpId="0" animBg="1"/>
      <p:bldP spid="16394" grpId="0" animBg="1"/>
      <p:bldP spid="16395" grpId="0" animBg="1"/>
      <p:bldP spid="1639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1205"/>
            <a:ext cx="8229600" cy="302529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Many questions can be answered by traditional search engines</a:t>
            </a:r>
            <a:endParaRPr lang="en-US" sz="2000" dirty="0"/>
          </a:p>
        </p:txBody>
      </p:sp>
      <p:pic>
        <p:nvPicPr>
          <p:cNvPr id="188313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2962" y="1684421"/>
            <a:ext cx="5154119" cy="32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889786" y="1143818"/>
            <a:ext cx="475482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, Kabul, 2,450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Administrative capital and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(1997 est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Undetermined.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Panama, Panama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, 450,668.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of the Gauteng,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Province, Mpumalanga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www.infoplease.com/cgi-bin/id/A0855603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died in Kano,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Nigeria's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, during two days of anti-American riots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led by Muslims protesting the US-led bombing of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, according to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www.washingtonpost.com/wp-dyn/print/world/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air strikes on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the Taliban militia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in a significant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blow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defection would be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since the United States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www.afgha.com/index.php - 60k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Kabul is the capital and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of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 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met. area pop. 2,029,889),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is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in Uttar Pradesh, a state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India. 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school.discovery.com/homeworkhelp/worldbook/atozgeography/ k/k1menu.html 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Gudermes, Chechnya's second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town. The attack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location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Afghanistan's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outlying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regions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of Mazar-i-Sharif, 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Alliance-affiliated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english.pravda.ru/hotspots/2001/09/17/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Get Worse By RICK BRAGG Pakistan's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is getting a jump on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Region: Education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Offers Women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a Ray of Hope.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www.nytimes.com/pages/world/asia/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within three miles of the airport at Mazar-e-Sharif,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northern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, held since 1998 by the Taliban. There was no immediate comment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anose="020B0604020202020204" pitchFamily="34" charset="0"/>
              </a:rPr>
              <a:t>uk.fc.yahoo.com/photos/a/afghanistan.html</a:t>
            </a:r>
            <a:endParaRPr lang="en-US" altLang="en-US" sz="900" dirty="0" smtClean="0">
              <a:solidFill>
                <a:srgbClr val="008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What is the Largest City in Northern Afghanistan?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721253" y="1183671"/>
            <a:ext cx="279999" cy="1402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056182" y="1323917"/>
            <a:ext cx="945070" cy="2193585"/>
            <a:chOff x="2056182" y="1323917"/>
            <a:chExt cx="945070" cy="2193585"/>
          </a:xfrm>
        </p:grpSpPr>
        <p:sp>
          <p:nvSpPr>
            <p:cNvPr id="13" name="Rectangle 12"/>
            <p:cNvSpPr/>
            <p:nvPr/>
          </p:nvSpPr>
          <p:spPr>
            <a:xfrm>
              <a:off x="2399386" y="1323917"/>
              <a:ext cx="601866" cy="12902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21331" y="1716603"/>
              <a:ext cx="263347" cy="1620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56182" y="2799296"/>
              <a:ext cx="343204" cy="17858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78126" y="3337839"/>
              <a:ext cx="518769" cy="17966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050438" y="3436925"/>
            <a:ext cx="724205" cy="181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23437" y="4409315"/>
            <a:ext cx="709575" cy="18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 Types</a:t>
            </a:r>
            <a:endParaRPr lang="en-US" dirty="0" smtClean="0"/>
          </a:p>
          <a:p>
            <a:pPr lvl="1"/>
            <a:r>
              <a:rPr lang="en-US" dirty="0" smtClean="0"/>
              <a:t>Yes/no </a:t>
            </a:r>
            <a:r>
              <a:rPr lang="en-US" dirty="0"/>
              <a:t>vs. </a:t>
            </a:r>
            <a:r>
              <a:rPr lang="en-US" dirty="0" err="1"/>
              <a:t>wh</a:t>
            </a:r>
            <a:r>
              <a:rPr lang="en-US" dirty="0"/>
              <a:t>-</a:t>
            </a:r>
            <a:endParaRPr lang="en-US" dirty="0"/>
          </a:p>
          <a:p>
            <a:pPr lvl="1"/>
            <a:r>
              <a:rPr lang="en-US" dirty="0"/>
              <a:t>Factual vs. procedural</a:t>
            </a:r>
            <a:endParaRPr lang="en-US" dirty="0"/>
          </a:p>
          <a:p>
            <a:pPr lvl="1"/>
            <a:r>
              <a:rPr lang="en-US" dirty="0"/>
              <a:t>Single answer vs. multiple answers</a:t>
            </a:r>
            <a:endParaRPr lang="en-US" dirty="0"/>
          </a:p>
          <a:p>
            <a:pPr lvl="1"/>
            <a:r>
              <a:rPr lang="en-US" dirty="0"/>
              <a:t>Objective vs. subjective</a:t>
            </a:r>
            <a:endParaRPr lang="en-US" dirty="0"/>
          </a:p>
          <a:p>
            <a:pPr lvl="1"/>
            <a:r>
              <a:rPr lang="en-US" dirty="0" smtClean="0"/>
              <a:t>Context-specific (personalized) vs</a:t>
            </a:r>
            <a:r>
              <a:rPr lang="en-US" dirty="0"/>
              <a:t>. </a:t>
            </a:r>
            <a:r>
              <a:rPr lang="en-US" dirty="0" smtClean="0"/>
              <a:t>generic</a:t>
            </a:r>
            <a:endParaRPr lang="en-US" dirty="0"/>
          </a:p>
          <a:p>
            <a:pPr lvl="1"/>
            <a:r>
              <a:rPr lang="en-US" dirty="0"/>
              <a:t>Known answer in the collection, </a:t>
            </a:r>
            <a:r>
              <a:rPr lang="en-US" dirty="0" smtClean="0"/>
              <a:t>y/n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help find the right answers in the text</a:t>
            </a:r>
            <a:endParaRPr lang="en-US" dirty="0" smtClean="0"/>
          </a:p>
          <a:p>
            <a:r>
              <a:rPr lang="en-US" dirty="0" smtClean="0"/>
              <a:t>Example</a:t>
            </a:r>
            <a:endParaRPr lang="en-US" dirty="0" smtClean="0"/>
          </a:p>
          <a:p>
            <a:pPr lvl="1"/>
            <a:r>
              <a:rPr lang="en-US" dirty="0" smtClean="0"/>
              <a:t>Who wrote Anna Karenina?</a:t>
            </a:r>
            <a:endParaRPr lang="en-US" dirty="0" smtClean="0"/>
          </a:p>
          <a:p>
            <a:pPr lvl="1"/>
            <a:r>
              <a:rPr lang="en-US" dirty="0" smtClean="0"/>
              <a:t>Looking for a PERSON/INDIVIDUAL/WRITER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58" y="206541"/>
            <a:ext cx="8432800" cy="701843"/>
          </a:xfrm>
        </p:spPr>
        <p:txBody>
          <a:bodyPr/>
          <a:lstStyle/>
          <a:p>
            <a:r>
              <a:rPr lang="en-US" altLang="en-US" dirty="0" smtClean="0"/>
              <a:t>SYN-classes (IBM AnSel)</a:t>
            </a:r>
            <a:endParaRPr lang="en-US" altLang="en-US" dirty="0" smtClean="0"/>
          </a:p>
        </p:txBody>
      </p:sp>
      <p:grpSp>
        <p:nvGrpSpPr>
          <p:cNvPr id="22531" name="Group 3"/>
          <p:cNvGrpSpPr/>
          <p:nvPr/>
        </p:nvGrpSpPr>
        <p:grpSpPr bwMode="auto">
          <a:xfrm>
            <a:off x="1191126" y="908384"/>
            <a:ext cx="6737685" cy="4062769"/>
            <a:chOff x="1344" y="1008"/>
            <a:chExt cx="3072" cy="3060"/>
          </a:xfrm>
        </p:grpSpPr>
        <p:sp>
          <p:nvSpPr>
            <p:cNvPr id="22532" name="Rectangle 4"/>
            <p:cNvSpPr>
              <a:spLocks noChangeArrowheads="1"/>
            </p:cNvSpPr>
            <p:nvPr/>
          </p:nvSpPr>
          <p:spPr bwMode="auto">
            <a:xfrm>
              <a:off x="3216" y="3762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50 per cent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2064" y="3762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much? What percentage?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1344" y="3762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RATE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3216" y="3609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1,134.5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6" name="Rectangle 8"/>
            <p:cNvSpPr>
              <a:spLocks noChangeArrowheads="1"/>
            </p:cNvSpPr>
            <p:nvPr/>
          </p:nvSpPr>
          <p:spPr bwMode="auto">
            <a:xfrm>
              <a:off x="2064" y="3609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many? 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1344" y="3609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NUMBER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3216" y="3915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4 million dollars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39" name="Rectangle 11"/>
            <p:cNvSpPr>
              <a:spLocks noChangeArrowheads="1"/>
            </p:cNvSpPr>
            <p:nvPr/>
          </p:nvSpPr>
          <p:spPr bwMode="auto">
            <a:xfrm>
              <a:off x="2064" y="3915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much?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0" name="Rectangle 12"/>
            <p:cNvSpPr>
              <a:spLocks noChangeArrowheads="1"/>
            </p:cNvSpPr>
            <p:nvPr/>
          </p:nvSpPr>
          <p:spPr bwMode="auto">
            <a:xfrm>
              <a:off x="1344" y="3915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MONEY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1" name="Rectangle 13"/>
            <p:cNvSpPr>
              <a:spLocks noChangeArrowheads="1"/>
            </p:cNvSpPr>
            <p:nvPr/>
          </p:nvSpPr>
          <p:spPr bwMode="auto">
            <a:xfrm>
              <a:off x="3216" y="3456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25 tons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2" name="Rectangle 14"/>
            <p:cNvSpPr>
              <a:spLocks noChangeArrowheads="1"/>
            </p:cNvSpPr>
            <p:nvPr/>
          </p:nvSpPr>
          <p:spPr bwMode="auto">
            <a:xfrm>
              <a:off x="2064" y="3456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heavy? How big?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Rectangle 15"/>
            <p:cNvSpPr>
              <a:spLocks noChangeArrowheads="1"/>
            </p:cNvSpPr>
            <p:nvPr/>
          </p:nvSpPr>
          <p:spPr bwMode="auto">
            <a:xfrm>
              <a:off x="1344" y="3456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WEIGHT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4" name="Rectangle 16"/>
            <p:cNvSpPr>
              <a:spLocks noChangeArrowheads="1"/>
            </p:cNvSpPr>
            <p:nvPr/>
          </p:nvSpPr>
          <p:spPr bwMode="auto">
            <a:xfrm>
              <a:off x="3216" y="3303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3 miles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5" name="Rectangle 17"/>
            <p:cNvSpPr>
              <a:spLocks noChangeArrowheads="1"/>
            </p:cNvSpPr>
            <p:nvPr/>
          </p:nvSpPr>
          <p:spPr bwMode="auto">
            <a:xfrm>
              <a:off x="2064" y="3303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long? How big? 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6" name="Rectangle 18"/>
            <p:cNvSpPr>
              <a:spLocks noChangeArrowheads="1"/>
            </p:cNvSpPr>
            <p:nvPr/>
          </p:nvSpPr>
          <p:spPr bwMode="auto">
            <a:xfrm>
              <a:off x="1344" y="3303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LENGTH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3216" y="3150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4 square inches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2064" y="3150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big? How large?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9" name="Rectangle 21"/>
            <p:cNvSpPr>
              <a:spLocks noChangeArrowheads="1"/>
            </p:cNvSpPr>
            <p:nvPr/>
          </p:nvSpPr>
          <p:spPr bwMode="auto">
            <a:xfrm>
              <a:off x="1344" y="3150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AREA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0" name="Rectangle 22"/>
            <p:cNvSpPr>
              <a:spLocks noChangeArrowheads="1"/>
            </p:cNvSpPr>
            <p:nvPr/>
          </p:nvSpPr>
          <p:spPr bwMode="auto">
            <a:xfrm>
              <a:off x="3216" y="2997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3 gallons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1" name="Rectangle 23"/>
            <p:cNvSpPr>
              <a:spLocks noChangeArrowheads="1"/>
            </p:cNvSpPr>
            <p:nvPr/>
          </p:nvSpPr>
          <p:spPr bwMode="auto">
            <a:xfrm>
              <a:off x="2064" y="2997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big? How large?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>
              <a:off x="1344" y="2997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VOLUME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3" name="Rectangle 25"/>
            <p:cNvSpPr>
              <a:spLocks noChangeArrowheads="1"/>
            </p:cNvSpPr>
            <p:nvPr/>
          </p:nvSpPr>
          <p:spPr bwMode="auto">
            <a:xfrm>
              <a:off x="3216" y="2844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July 4</a:t>
              </a:r>
              <a:r>
                <a:rPr lang="en-US" altLang="en-US" sz="900" baseline="300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th</a:t>
              </a: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, 1776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4" name="Rectangle 26"/>
            <p:cNvSpPr>
              <a:spLocks noChangeArrowheads="1"/>
            </p:cNvSpPr>
            <p:nvPr/>
          </p:nvSpPr>
          <p:spPr bwMode="auto">
            <a:xfrm>
              <a:off x="2064" y="2844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When? What date?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5" name="Rectangle 27"/>
            <p:cNvSpPr>
              <a:spLocks noChangeArrowheads="1"/>
            </p:cNvSpPr>
            <p:nvPr/>
          </p:nvSpPr>
          <p:spPr bwMode="auto">
            <a:xfrm>
              <a:off x="1344" y="2844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DATE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6" name="Rectangle 28"/>
            <p:cNvSpPr>
              <a:spLocks noChangeArrowheads="1"/>
            </p:cNvSpPr>
            <p:nvPr/>
          </p:nvSpPr>
          <p:spPr bwMode="auto">
            <a:xfrm>
              <a:off x="3216" y="2691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In the afternoon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7" name="Rectangle 29"/>
            <p:cNvSpPr>
              <a:spLocks noChangeArrowheads="1"/>
            </p:cNvSpPr>
            <p:nvPr/>
          </p:nvSpPr>
          <p:spPr bwMode="auto">
            <a:xfrm>
              <a:off x="2064" y="2691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When? What time?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8" name="Rectangle 30"/>
            <p:cNvSpPr>
              <a:spLocks noChangeArrowheads="1"/>
            </p:cNvSpPr>
            <p:nvPr/>
          </p:nvSpPr>
          <p:spPr bwMode="auto">
            <a:xfrm>
              <a:off x="1344" y="2691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TIME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59" name="Rectangle 31"/>
            <p:cNvSpPr>
              <a:spLocks noChangeArrowheads="1"/>
            </p:cNvSpPr>
            <p:nvPr/>
          </p:nvSpPr>
          <p:spPr bwMode="auto">
            <a:xfrm>
              <a:off x="3216" y="2538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1999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0" name="Rectangle 32"/>
            <p:cNvSpPr>
              <a:spLocks noChangeArrowheads="1"/>
            </p:cNvSpPr>
            <p:nvPr/>
          </p:nvSpPr>
          <p:spPr bwMode="auto">
            <a:xfrm>
              <a:off x="2064" y="2538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When? What year?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1" name="Rectangle 33"/>
            <p:cNvSpPr>
              <a:spLocks noChangeArrowheads="1"/>
            </p:cNvSpPr>
            <p:nvPr/>
          </p:nvSpPr>
          <p:spPr bwMode="auto">
            <a:xfrm>
              <a:off x="1344" y="2538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YEAR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2" name="Rectangle 34"/>
            <p:cNvSpPr>
              <a:spLocks noChangeArrowheads="1"/>
            </p:cNvSpPr>
            <p:nvPr/>
          </p:nvSpPr>
          <p:spPr bwMode="auto">
            <a:xfrm>
              <a:off x="3216" y="2385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30 years old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3" name="Rectangle 35"/>
            <p:cNvSpPr>
              <a:spLocks noChangeArrowheads="1"/>
            </p:cNvSpPr>
            <p:nvPr/>
          </p:nvSpPr>
          <p:spPr bwMode="auto">
            <a:xfrm>
              <a:off x="2064" y="2385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old?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4" name="Rectangle 36"/>
            <p:cNvSpPr>
              <a:spLocks noChangeArrowheads="1"/>
            </p:cNvSpPr>
            <p:nvPr/>
          </p:nvSpPr>
          <p:spPr bwMode="auto">
            <a:xfrm>
              <a:off x="1344" y="2385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AGE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5" name="Rectangle 37"/>
            <p:cNvSpPr>
              <a:spLocks noChangeArrowheads="1"/>
            </p:cNvSpPr>
            <p:nvPr/>
          </p:nvSpPr>
          <p:spPr bwMode="auto">
            <a:xfrm>
              <a:off x="3216" y="2232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For 5 centuries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6" name="Rectangle 38"/>
            <p:cNvSpPr>
              <a:spLocks noChangeArrowheads="1"/>
            </p:cNvSpPr>
            <p:nvPr/>
          </p:nvSpPr>
          <p:spPr bwMode="auto">
            <a:xfrm>
              <a:off x="2064" y="2232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How long?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7" name="Rectangle 39"/>
            <p:cNvSpPr>
              <a:spLocks noChangeArrowheads="1"/>
            </p:cNvSpPr>
            <p:nvPr/>
          </p:nvSpPr>
          <p:spPr bwMode="auto">
            <a:xfrm>
              <a:off x="1344" y="2232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DURATION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8" name="Rectangle 40"/>
            <p:cNvSpPr>
              <a:spLocks noChangeArrowheads="1"/>
            </p:cNvSpPr>
            <p:nvPr/>
          </p:nvSpPr>
          <p:spPr bwMode="auto">
            <a:xfrm>
              <a:off x="3216" y="2079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The U.S. Post Office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69" name="Rectangle 41"/>
            <p:cNvSpPr>
              <a:spLocks noChangeArrowheads="1"/>
            </p:cNvSpPr>
            <p:nvPr/>
          </p:nvSpPr>
          <p:spPr bwMode="auto">
            <a:xfrm>
              <a:off x="2064" y="2079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Who? What?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0" name="Rectangle 42"/>
            <p:cNvSpPr>
              <a:spLocks noChangeArrowheads="1"/>
            </p:cNvSpPr>
            <p:nvPr/>
          </p:nvSpPr>
          <p:spPr bwMode="auto">
            <a:xfrm>
              <a:off x="1344" y="2079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ORG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1" name="Rectangle 43"/>
            <p:cNvSpPr>
              <a:spLocks noChangeArrowheads="1"/>
            </p:cNvSpPr>
            <p:nvPr/>
          </p:nvSpPr>
          <p:spPr bwMode="auto">
            <a:xfrm>
              <a:off x="3216" y="1926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The Shakespeare Festival</a:t>
              </a:r>
              <a:endPara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2" name="Rectangle 44"/>
            <p:cNvSpPr>
              <a:spLocks noChangeArrowheads="1"/>
            </p:cNvSpPr>
            <p:nvPr/>
          </p:nvSpPr>
          <p:spPr bwMode="auto">
            <a:xfrm>
              <a:off x="2064" y="1926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Who? What? Which?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3" name="Rectangle 45"/>
            <p:cNvSpPr>
              <a:spLocks noChangeArrowheads="1"/>
            </p:cNvSpPr>
            <p:nvPr/>
          </p:nvSpPr>
          <p:spPr bwMode="auto">
            <a:xfrm>
              <a:off x="1344" y="1926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NAME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4" name="Rectangle 46"/>
            <p:cNvSpPr>
              <a:spLocks noChangeArrowheads="1"/>
            </p:cNvSpPr>
            <p:nvPr/>
          </p:nvSpPr>
          <p:spPr bwMode="auto">
            <a:xfrm>
              <a:off x="3216" y="1773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Doctor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5" name="Rectangle 47"/>
            <p:cNvSpPr>
              <a:spLocks noChangeArrowheads="1"/>
            </p:cNvSpPr>
            <p:nvPr/>
          </p:nvSpPr>
          <p:spPr bwMode="auto">
            <a:xfrm>
              <a:off x="2064" y="1773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Who?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6" name="Rectangle 48"/>
            <p:cNvSpPr>
              <a:spLocks noChangeArrowheads="1"/>
            </p:cNvSpPr>
            <p:nvPr/>
          </p:nvSpPr>
          <p:spPr bwMode="auto">
            <a:xfrm>
              <a:off x="1344" y="1773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ROLE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7" name="Rectangle 49"/>
            <p:cNvSpPr>
              <a:spLocks noChangeArrowheads="1"/>
            </p:cNvSpPr>
            <p:nvPr/>
          </p:nvSpPr>
          <p:spPr bwMode="auto">
            <a:xfrm>
              <a:off x="3216" y="1620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Albert Einstein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8" name="Rectangle 50"/>
            <p:cNvSpPr>
              <a:spLocks noChangeArrowheads="1"/>
            </p:cNvSpPr>
            <p:nvPr/>
          </p:nvSpPr>
          <p:spPr bwMode="auto">
            <a:xfrm>
              <a:off x="2064" y="1620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Who?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79" name="Rectangle 51"/>
            <p:cNvSpPr>
              <a:spLocks noChangeArrowheads="1"/>
            </p:cNvSpPr>
            <p:nvPr/>
          </p:nvSpPr>
          <p:spPr bwMode="auto">
            <a:xfrm>
              <a:off x="1344" y="1620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PERSON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0" name="Rectangle 52"/>
            <p:cNvSpPr>
              <a:spLocks noChangeArrowheads="1"/>
            </p:cNvSpPr>
            <p:nvPr/>
          </p:nvSpPr>
          <p:spPr bwMode="auto">
            <a:xfrm>
              <a:off x="3216" y="1467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Massachusetts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1" name="Rectangle 53"/>
            <p:cNvSpPr>
              <a:spLocks noChangeArrowheads="1"/>
            </p:cNvSpPr>
            <p:nvPr/>
          </p:nvSpPr>
          <p:spPr bwMode="auto">
            <a:xfrm>
              <a:off x="2064" y="1467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Where? What state?</a:t>
              </a:r>
              <a:endPara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2" name="Rectangle 54"/>
            <p:cNvSpPr>
              <a:spLocks noChangeArrowheads="1"/>
            </p:cNvSpPr>
            <p:nvPr/>
          </p:nvSpPr>
          <p:spPr bwMode="auto">
            <a:xfrm>
              <a:off x="1344" y="1467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STATE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3" name="Rectangle 55"/>
            <p:cNvSpPr>
              <a:spLocks noChangeArrowheads="1"/>
            </p:cNvSpPr>
            <p:nvPr/>
          </p:nvSpPr>
          <p:spPr bwMode="auto">
            <a:xfrm>
              <a:off x="3216" y="1314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United Kingdom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4" name="Rectangle 56"/>
            <p:cNvSpPr>
              <a:spLocks noChangeArrowheads="1"/>
            </p:cNvSpPr>
            <p:nvPr/>
          </p:nvSpPr>
          <p:spPr bwMode="auto">
            <a:xfrm>
              <a:off x="2064" y="1314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Where? What country?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5" name="Rectangle 57"/>
            <p:cNvSpPr>
              <a:spLocks noChangeArrowheads="1"/>
            </p:cNvSpPr>
            <p:nvPr/>
          </p:nvSpPr>
          <p:spPr bwMode="auto">
            <a:xfrm>
              <a:off x="1344" y="1314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COUNTRY</a:t>
              </a:r>
              <a:endPara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6" name="Rectangle 58"/>
            <p:cNvSpPr>
              <a:spLocks noChangeArrowheads="1"/>
            </p:cNvSpPr>
            <p:nvPr/>
          </p:nvSpPr>
          <p:spPr bwMode="auto">
            <a:xfrm>
              <a:off x="3216" y="1161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In the Rocky Mountains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7" name="Rectangle 59"/>
            <p:cNvSpPr>
              <a:spLocks noChangeArrowheads="1"/>
            </p:cNvSpPr>
            <p:nvPr/>
          </p:nvSpPr>
          <p:spPr bwMode="auto">
            <a:xfrm>
              <a:off x="2064" y="1161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Where?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8" name="Rectangle 60"/>
            <p:cNvSpPr>
              <a:spLocks noChangeArrowheads="1"/>
            </p:cNvSpPr>
            <p:nvPr/>
          </p:nvSpPr>
          <p:spPr bwMode="auto">
            <a:xfrm>
              <a:off x="1344" y="1161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PLACE</a:t>
              </a:r>
              <a:endParaRPr lang="en-US" altLang="en-US" sz="90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89" name="Rectangle 61"/>
            <p:cNvSpPr>
              <a:spLocks noChangeArrowheads="1"/>
            </p:cNvSpPr>
            <p:nvPr/>
          </p:nvSpPr>
          <p:spPr bwMode="auto">
            <a:xfrm>
              <a:off x="3216" y="1008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Example</a:t>
              </a:r>
              <a:endParaRPr lang="en-US" altLang="en-US" sz="900" b="1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90" name="Rectangle 62"/>
            <p:cNvSpPr>
              <a:spLocks noChangeArrowheads="1"/>
            </p:cNvSpPr>
            <p:nvPr/>
          </p:nvSpPr>
          <p:spPr bwMode="auto">
            <a:xfrm>
              <a:off x="2064" y="1008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Question type</a:t>
              </a:r>
              <a:endParaRPr lang="en-US" altLang="en-US" sz="900" b="1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91" name="Rectangle 63"/>
            <p:cNvSpPr>
              <a:spLocks noChangeArrowheads="1"/>
            </p:cNvSpPr>
            <p:nvPr/>
          </p:nvSpPr>
          <p:spPr bwMode="auto">
            <a:xfrm>
              <a:off x="1344" y="1008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dirty="0" smtClean="0">
                  <a:solidFill>
                    <a:srgbClr val="000000"/>
                  </a:solidFill>
                  <a:latin typeface="Calibri" pitchFamily="34" charset="0"/>
                  <a:cs typeface="Arial" panose="020B0604020202020204" pitchFamily="34" charset="0"/>
                </a:rPr>
                <a:t>QA-token</a:t>
              </a:r>
              <a:endPara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92" name="Line 64"/>
            <p:cNvSpPr>
              <a:spLocks noChangeShapeType="1"/>
            </p:cNvSpPr>
            <p:nvPr/>
          </p:nvSpPr>
          <p:spPr bwMode="auto">
            <a:xfrm>
              <a:off x="1344" y="1008"/>
              <a:ext cx="30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3" name="Line 65"/>
            <p:cNvSpPr>
              <a:spLocks noChangeShapeType="1"/>
            </p:cNvSpPr>
            <p:nvPr/>
          </p:nvSpPr>
          <p:spPr bwMode="auto">
            <a:xfrm>
              <a:off x="1344" y="1161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4" name="Line 66"/>
            <p:cNvSpPr>
              <a:spLocks noChangeShapeType="1"/>
            </p:cNvSpPr>
            <p:nvPr/>
          </p:nvSpPr>
          <p:spPr bwMode="auto">
            <a:xfrm>
              <a:off x="1344" y="131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5" name="Line 67"/>
            <p:cNvSpPr>
              <a:spLocks noChangeShapeType="1"/>
            </p:cNvSpPr>
            <p:nvPr/>
          </p:nvSpPr>
          <p:spPr bwMode="auto">
            <a:xfrm>
              <a:off x="1344" y="1467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6" name="Line 68"/>
            <p:cNvSpPr>
              <a:spLocks noChangeShapeType="1"/>
            </p:cNvSpPr>
            <p:nvPr/>
          </p:nvSpPr>
          <p:spPr bwMode="auto">
            <a:xfrm>
              <a:off x="1344" y="162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7" name="Line 69"/>
            <p:cNvSpPr>
              <a:spLocks noChangeShapeType="1"/>
            </p:cNvSpPr>
            <p:nvPr/>
          </p:nvSpPr>
          <p:spPr bwMode="auto">
            <a:xfrm>
              <a:off x="1344" y="1773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8" name="Line 70"/>
            <p:cNvSpPr>
              <a:spLocks noChangeShapeType="1"/>
            </p:cNvSpPr>
            <p:nvPr/>
          </p:nvSpPr>
          <p:spPr bwMode="auto">
            <a:xfrm>
              <a:off x="1344" y="192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599" name="Line 71"/>
            <p:cNvSpPr>
              <a:spLocks noChangeShapeType="1"/>
            </p:cNvSpPr>
            <p:nvPr/>
          </p:nvSpPr>
          <p:spPr bwMode="auto">
            <a:xfrm>
              <a:off x="1344" y="2079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0" name="Line 72"/>
            <p:cNvSpPr>
              <a:spLocks noChangeShapeType="1"/>
            </p:cNvSpPr>
            <p:nvPr/>
          </p:nvSpPr>
          <p:spPr bwMode="auto">
            <a:xfrm>
              <a:off x="1344" y="223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1" name="Line 73"/>
            <p:cNvSpPr>
              <a:spLocks noChangeShapeType="1"/>
            </p:cNvSpPr>
            <p:nvPr/>
          </p:nvSpPr>
          <p:spPr bwMode="auto">
            <a:xfrm>
              <a:off x="1344" y="2385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2" name="Line 74"/>
            <p:cNvSpPr>
              <a:spLocks noChangeShapeType="1"/>
            </p:cNvSpPr>
            <p:nvPr/>
          </p:nvSpPr>
          <p:spPr bwMode="auto">
            <a:xfrm>
              <a:off x="1344" y="253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3" name="Line 75"/>
            <p:cNvSpPr>
              <a:spLocks noChangeShapeType="1"/>
            </p:cNvSpPr>
            <p:nvPr/>
          </p:nvSpPr>
          <p:spPr bwMode="auto">
            <a:xfrm>
              <a:off x="1344" y="2691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4" name="Line 76"/>
            <p:cNvSpPr>
              <a:spLocks noChangeShapeType="1"/>
            </p:cNvSpPr>
            <p:nvPr/>
          </p:nvSpPr>
          <p:spPr bwMode="auto">
            <a:xfrm>
              <a:off x="1344" y="284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5" name="Line 77"/>
            <p:cNvSpPr>
              <a:spLocks noChangeShapeType="1"/>
            </p:cNvSpPr>
            <p:nvPr/>
          </p:nvSpPr>
          <p:spPr bwMode="auto">
            <a:xfrm>
              <a:off x="1344" y="2997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6" name="Line 78"/>
            <p:cNvSpPr>
              <a:spLocks noChangeShapeType="1"/>
            </p:cNvSpPr>
            <p:nvPr/>
          </p:nvSpPr>
          <p:spPr bwMode="auto">
            <a:xfrm>
              <a:off x="1344" y="315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7" name="Line 79"/>
            <p:cNvSpPr>
              <a:spLocks noChangeShapeType="1"/>
            </p:cNvSpPr>
            <p:nvPr/>
          </p:nvSpPr>
          <p:spPr bwMode="auto">
            <a:xfrm>
              <a:off x="1344" y="3303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8" name="Line 80"/>
            <p:cNvSpPr>
              <a:spLocks noChangeShapeType="1"/>
            </p:cNvSpPr>
            <p:nvPr/>
          </p:nvSpPr>
          <p:spPr bwMode="auto">
            <a:xfrm>
              <a:off x="1344" y="345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09" name="Line 81"/>
            <p:cNvSpPr>
              <a:spLocks noChangeShapeType="1"/>
            </p:cNvSpPr>
            <p:nvPr/>
          </p:nvSpPr>
          <p:spPr bwMode="auto">
            <a:xfrm>
              <a:off x="1344" y="3609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0" name="Line 82"/>
            <p:cNvSpPr>
              <a:spLocks noChangeShapeType="1"/>
            </p:cNvSpPr>
            <p:nvPr/>
          </p:nvSpPr>
          <p:spPr bwMode="auto">
            <a:xfrm>
              <a:off x="1344" y="4068"/>
              <a:ext cx="30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1" name="Line 83"/>
            <p:cNvSpPr>
              <a:spLocks noChangeShapeType="1"/>
            </p:cNvSpPr>
            <p:nvPr/>
          </p:nvSpPr>
          <p:spPr bwMode="auto">
            <a:xfrm>
              <a:off x="1344" y="1008"/>
              <a:ext cx="0" cy="30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>
              <a:off x="2064" y="1008"/>
              <a:ext cx="0" cy="30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3" name="Line 85"/>
            <p:cNvSpPr>
              <a:spLocks noChangeShapeType="1"/>
            </p:cNvSpPr>
            <p:nvPr/>
          </p:nvSpPr>
          <p:spPr bwMode="auto">
            <a:xfrm>
              <a:off x="3216" y="1008"/>
              <a:ext cx="0" cy="30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4" name="Line 86"/>
            <p:cNvSpPr>
              <a:spLocks noChangeShapeType="1"/>
            </p:cNvSpPr>
            <p:nvPr/>
          </p:nvSpPr>
          <p:spPr bwMode="auto">
            <a:xfrm>
              <a:off x="4416" y="1008"/>
              <a:ext cx="0" cy="30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5" name="Line 87"/>
            <p:cNvSpPr>
              <a:spLocks noChangeShapeType="1"/>
            </p:cNvSpPr>
            <p:nvPr/>
          </p:nvSpPr>
          <p:spPr bwMode="auto">
            <a:xfrm>
              <a:off x="1344" y="376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>
              <a:off x="1344" y="3915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People Ask Questions Online</a:t>
            </a:r>
            <a:endParaRPr lang="en-US" altLang="en-US" dirty="0" smtClean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Excite corpus</a:t>
            </a:r>
            <a:endParaRPr lang="en-US" altLang="en-US" sz="2800" dirty="0" smtClean="0"/>
          </a:p>
          <a:p>
            <a:pPr lvl="1"/>
            <a:r>
              <a:rPr lang="en-US" altLang="en-US" sz="2300" dirty="0" smtClean="0"/>
              <a:t>2,477,283 queries (one day’s worth)</a:t>
            </a:r>
            <a:endParaRPr lang="en-US" altLang="en-US" sz="2300" dirty="0" smtClean="0"/>
          </a:p>
          <a:p>
            <a:r>
              <a:rPr lang="en-US" altLang="en-US" sz="2800" dirty="0" smtClean="0"/>
              <a:t>8.4% of them are questions</a:t>
            </a:r>
            <a:endParaRPr lang="en-US" altLang="en-US" sz="2800" dirty="0" smtClean="0"/>
          </a:p>
          <a:p>
            <a:pPr lvl="1"/>
            <a:r>
              <a:rPr lang="en-US" altLang="en-US" sz="2400" dirty="0" smtClean="0"/>
              <a:t>43.9% factual (what is the country code for Belgium)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56.1% procedural (how do I get out of debt) or other</a:t>
            </a:r>
            <a:endParaRPr lang="en-US" altLang="en-US" sz="2400" dirty="0" smtClean="0"/>
          </a:p>
          <a:p>
            <a:pPr marL="0" indent="0">
              <a:buNone/>
            </a:pP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UIUC Question Types</a:t>
            </a:r>
            <a:endParaRPr lang="en-US" altLang="en-US" dirty="0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52399" y="1236269"/>
            <a:ext cx="3366212" cy="2987607"/>
          </a:xfrm>
        </p:spPr>
        <p:txBody>
          <a:bodyPr>
            <a:noAutofit/>
          </a:bodyPr>
          <a:lstStyle/>
          <a:p>
            <a:r>
              <a:rPr lang="en-US" altLang="en-US" sz="900" b="1" dirty="0" smtClean="0"/>
              <a:t>ENTITY</a:t>
            </a:r>
            <a:r>
              <a:rPr lang="en-US" altLang="en-US" sz="900" dirty="0" smtClean="0"/>
              <a:t>: entities</a:t>
            </a:r>
            <a:endParaRPr lang="en-US" altLang="en-US" sz="900" dirty="0" smtClean="0"/>
          </a:p>
          <a:p>
            <a:r>
              <a:rPr lang="en-US" altLang="en-US" sz="900" dirty="0" smtClean="0"/>
              <a:t>  animal: animals</a:t>
            </a:r>
            <a:endParaRPr lang="en-US" altLang="en-US" sz="900" dirty="0" smtClean="0"/>
          </a:p>
          <a:p>
            <a:r>
              <a:rPr lang="en-US" altLang="en-US" sz="900" dirty="0" smtClean="0"/>
              <a:t>  body: organs of body</a:t>
            </a:r>
            <a:endParaRPr lang="en-US" altLang="en-US" sz="900" dirty="0" smtClean="0"/>
          </a:p>
          <a:p>
            <a:r>
              <a:rPr lang="en-US" altLang="en-US" sz="900" dirty="0" smtClean="0"/>
              <a:t>  color: colors</a:t>
            </a:r>
            <a:endParaRPr lang="en-US" altLang="en-US" sz="900" dirty="0" smtClean="0"/>
          </a:p>
          <a:p>
            <a:r>
              <a:rPr lang="en-US" altLang="en-US" sz="900" dirty="0" smtClean="0"/>
              <a:t>  creative: inventions, books and other creative pieces</a:t>
            </a:r>
            <a:endParaRPr lang="en-US" altLang="en-US" sz="900" dirty="0" smtClean="0"/>
          </a:p>
          <a:p>
            <a:r>
              <a:rPr lang="en-US" altLang="en-US" sz="900" dirty="0" smtClean="0"/>
              <a:t>  currency: currency names</a:t>
            </a:r>
            <a:endParaRPr lang="en-US" altLang="en-US" sz="900" dirty="0" smtClean="0"/>
          </a:p>
          <a:p>
            <a:r>
              <a:rPr lang="en-US" altLang="en-US" sz="900" dirty="0" smtClean="0"/>
              <a:t>  dis.med.: diseases and medicine</a:t>
            </a:r>
            <a:endParaRPr lang="en-US" altLang="en-US" sz="900" dirty="0" smtClean="0"/>
          </a:p>
          <a:p>
            <a:r>
              <a:rPr lang="en-US" altLang="en-US" sz="900" dirty="0" smtClean="0"/>
              <a:t>  event: events</a:t>
            </a:r>
            <a:endParaRPr lang="en-US" altLang="en-US" sz="900" dirty="0" smtClean="0"/>
          </a:p>
          <a:p>
            <a:r>
              <a:rPr lang="en-US" altLang="en-US" sz="900" dirty="0" smtClean="0"/>
              <a:t>  food: food</a:t>
            </a:r>
            <a:endParaRPr lang="en-US" altLang="en-US" sz="900" dirty="0" smtClean="0"/>
          </a:p>
          <a:p>
            <a:r>
              <a:rPr lang="en-US" altLang="en-US" sz="900" dirty="0" smtClean="0"/>
              <a:t>  instrument: musical instrument</a:t>
            </a:r>
            <a:endParaRPr lang="en-US" altLang="en-US" sz="900" dirty="0" smtClean="0"/>
          </a:p>
          <a:p>
            <a:r>
              <a:rPr lang="en-US" altLang="en-US" sz="900" dirty="0" smtClean="0"/>
              <a:t>  lang: languages</a:t>
            </a:r>
            <a:endParaRPr lang="en-US" altLang="en-US" sz="900" dirty="0" smtClean="0"/>
          </a:p>
          <a:p>
            <a:r>
              <a:rPr lang="en-US" altLang="en-US" sz="900" dirty="0" smtClean="0"/>
              <a:t>  letter: letters like a-z</a:t>
            </a:r>
            <a:endParaRPr lang="en-US" altLang="en-US" sz="900" dirty="0" smtClean="0"/>
          </a:p>
          <a:p>
            <a:r>
              <a:rPr lang="en-US" altLang="en-US" sz="900" dirty="0" smtClean="0"/>
              <a:t>  other: other entities</a:t>
            </a:r>
            <a:endParaRPr lang="en-US" altLang="en-US" sz="900" dirty="0" smtClean="0"/>
          </a:p>
          <a:p>
            <a:r>
              <a:rPr lang="en-US" altLang="en-US" sz="900" dirty="0" smtClean="0"/>
              <a:t>  plant: plants</a:t>
            </a:r>
            <a:endParaRPr lang="en-US" altLang="en-US" sz="900" dirty="0" smtClean="0"/>
          </a:p>
          <a:p>
            <a:r>
              <a:rPr lang="en-US" altLang="en-US" sz="900" dirty="0" smtClean="0"/>
              <a:t>  product: products</a:t>
            </a:r>
            <a:endParaRPr lang="en-US" altLang="en-US" sz="900" dirty="0" smtClean="0"/>
          </a:p>
          <a:p>
            <a:r>
              <a:rPr lang="en-US" altLang="en-US" sz="900" dirty="0" smtClean="0"/>
              <a:t>  religion: religions</a:t>
            </a:r>
            <a:endParaRPr lang="en-US" altLang="en-US" sz="900" dirty="0" smtClean="0"/>
          </a:p>
          <a:p>
            <a:r>
              <a:rPr lang="en-US" altLang="en-US" sz="900" dirty="0" smtClean="0"/>
              <a:t>  sport: sports</a:t>
            </a:r>
            <a:endParaRPr lang="en-US" altLang="en-US" sz="900" dirty="0" smtClean="0"/>
          </a:p>
          <a:p>
            <a:r>
              <a:rPr lang="en-US" altLang="en-US" sz="900" dirty="0" smtClean="0"/>
              <a:t>  substance: elements and substances</a:t>
            </a:r>
            <a:endParaRPr lang="en-US" altLang="en-US" sz="900" dirty="0" smtClean="0"/>
          </a:p>
          <a:p>
            <a:r>
              <a:rPr lang="en-US" altLang="en-US" sz="900" dirty="0" smtClean="0"/>
              <a:t>  symbol: symbols and signs</a:t>
            </a:r>
            <a:endParaRPr lang="en-US" altLang="en-US" sz="900" dirty="0" smtClean="0"/>
          </a:p>
          <a:p>
            <a:r>
              <a:rPr lang="en-US" altLang="en-US" sz="900" dirty="0" smtClean="0"/>
              <a:t>  technique: techniques and methods</a:t>
            </a:r>
            <a:endParaRPr lang="en-US" altLang="en-US" sz="900" dirty="0" smtClean="0"/>
          </a:p>
          <a:p>
            <a:r>
              <a:rPr lang="en-US" altLang="en-US" sz="900" dirty="0" smtClean="0"/>
              <a:t>  term: equivalent terms</a:t>
            </a:r>
            <a:endParaRPr lang="en-US" altLang="en-US" sz="900" dirty="0" smtClean="0"/>
          </a:p>
          <a:p>
            <a:r>
              <a:rPr lang="en-US" altLang="en-US" sz="900" dirty="0" smtClean="0"/>
              <a:t>  vehicle: vehicles</a:t>
            </a:r>
            <a:endParaRPr lang="en-US" altLang="en-US" sz="900" dirty="0" smtClean="0"/>
          </a:p>
          <a:p>
            <a:r>
              <a:rPr lang="en-US" altLang="en-US" sz="900" dirty="0" smtClean="0"/>
              <a:t>  word: words with a special property</a:t>
            </a:r>
            <a:endParaRPr lang="en-US" altLang="en-US" sz="900" dirty="0" smtClean="0"/>
          </a:p>
        </p:txBody>
      </p:sp>
      <p:sp>
        <p:nvSpPr>
          <p:cNvPr id="4" name="Content Placeholder 2"/>
          <p:cNvSpPr txBox="1"/>
          <p:nvPr/>
        </p:nvSpPr>
        <p:spPr>
          <a:xfrm>
            <a:off x="6520281" y="1383681"/>
            <a:ext cx="2477415" cy="270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NUMERIC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: numeric values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code: postcodes or other codes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count: number of sth.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date: dates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distance: linear measures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money: prices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order: ranks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other: other numbers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period: the lasting time of sth.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percent: fractions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speed: speed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temp: temperature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size: size, area and volume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weight: weight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396690" y="1383681"/>
            <a:ext cx="3123591" cy="2987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ABBREVIATION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: abbreviation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</a:t>
            </a:r>
            <a:r>
              <a:rPr kumimoji="0" lang="en-US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abb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: abbreviation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</a:t>
            </a:r>
            <a:r>
              <a:rPr kumimoji="0" lang="en-US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exp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: expression abbreviated 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DESCRIPTION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: description and abstract concepts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definition: definition of sth.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description: description of sth.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manner: manner of an action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 panose="020B0600040502020204"/>
                <a:ea typeface="+mn-ea"/>
                <a:cs typeface="Lucida Grande" panose="020B0600040502020204"/>
              </a:rPr>
              <a:t>  reason: reasons</a:t>
            </a: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b="1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HUMAN</a:t>
            </a: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: human beings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group: a group or organization of persons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ind: an individual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title: title of a person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description: description of a person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b="1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LOCATION</a:t>
            </a: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: locations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city: cities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country: countries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mountain: mountains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other: other locations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 panose="020B0600040502020204"/>
                <a:cs typeface="Lucida Grande" panose="020B0600040502020204"/>
              </a:rPr>
              <a:t>  state: states</a:t>
            </a:r>
            <a:endParaRPr lang="en-US" sz="900" dirty="0" smtClean="0">
              <a:solidFill>
                <a:srgbClr val="011C3C"/>
              </a:solidFill>
              <a:latin typeface="Lucida Grande" panose="020B0600040502020204"/>
              <a:cs typeface="Lucida Grande" panose="020B06000405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 panose="020B0600040502020204"/>
              <a:ea typeface="+mn-ea"/>
              <a:cs typeface="Lucida Grande" panose="020B06000405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UIUC Examples</a:t>
            </a:r>
            <a:endParaRPr lang="en-US" altLang="en-US" dirty="0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254000" y="1304014"/>
            <a:ext cx="4373659" cy="3677637"/>
          </a:xfrm>
        </p:spPr>
        <p:txBody>
          <a:bodyPr>
            <a:noAutofit/>
          </a:bodyPr>
          <a:lstStyle/>
          <a:p>
            <a:r>
              <a:rPr lang="en-US" altLang="en-US" sz="1600" b="1" dirty="0" err="1" smtClean="0"/>
              <a:t>NUM:date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When did Rococo painting and architecture flourish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LOC:country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country 's national passenger rail system is called Via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HUM:ind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Who invented Make-up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DESC:desc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is the origin of the word `` attic ''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DESC:desc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did Delilah do to Samson 's hair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ENTY:animal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kind of animals were in the Paleozoic era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HUM:ind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Which of the following was Rhodes Scholar ?</a:t>
            </a:r>
            <a:endParaRPr lang="en-US" altLang="en-US" sz="1000" dirty="0" smtClean="0"/>
          </a:p>
        </p:txBody>
      </p:sp>
      <p:sp>
        <p:nvSpPr>
          <p:cNvPr id="4" name="Content Placeholder 2"/>
          <p:cNvSpPr txBox="1"/>
          <p:nvPr/>
        </p:nvSpPr>
        <p:spPr>
          <a:xfrm>
            <a:off x="4532244" y="1321242"/>
            <a:ext cx="4468634" cy="367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500" kern="1200">
                <a:solidFill>
                  <a:srgbClr val="011C3C"/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 panose="020B0600040502020204"/>
                <a:ea typeface="+mn-ea"/>
                <a:cs typeface="Lucida Grande" panose="020B06000405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1" dirty="0" err="1" smtClean="0"/>
              <a:t>HUM:ind</a:t>
            </a:r>
            <a:endParaRPr lang="en-US" altLang="en-US" sz="1600" dirty="0" smtClean="0"/>
          </a:p>
          <a:p>
            <a:pPr lvl="1"/>
            <a:r>
              <a:rPr lang="en-US" altLang="en-US" sz="1000" dirty="0" smtClean="0"/>
              <a:t>Who comprised the now-defunct comic book team known as the Champions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DESC:manner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How do you make a paintball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LOC:state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What U.S. state is Fort Knox in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ENTY:animal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What is a female rabbit called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LOC:mount</a:t>
            </a:r>
            <a:r>
              <a:rPr lang="en-US" altLang="en-US" sz="1600" b="1" dirty="0" smtClean="0"/>
              <a:t> 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Where is the highest point in Japan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DESC:desc</a:t>
            </a:r>
            <a:r>
              <a:rPr lang="en-US" altLang="en-US" sz="1600" dirty="0" smtClean="0"/>
              <a:t> </a:t>
            </a:r>
            <a:endParaRPr lang="en-US" altLang="en-US" sz="1600" dirty="0" smtClean="0"/>
          </a:p>
          <a:p>
            <a:pPr lvl="1"/>
            <a:r>
              <a:rPr lang="en-US" altLang="en-US" sz="1000" dirty="0" smtClean="0"/>
              <a:t>Where do </a:t>
            </a:r>
            <a:r>
              <a:rPr lang="en-US" altLang="en-US" sz="1000" dirty="0" err="1" smtClean="0"/>
              <a:t>chihuahuas</a:t>
            </a:r>
            <a:r>
              <a:rPr lang="en-US" altLang="en-US" sz="1000" dirty="0" smtClean="0"/>
              <a:t> come from ?</a:t>
            </a:r>
            <a:endParaRPr lang="en-US" altLang="en-US" sz="1000" dirty="0" smtClean="0"/>
          </a:p>
          <a:p>
            <a:r>
              <a:rPr lang="en-US" altLang="en-US" sz="1600" b="1" dirty="0" err="1" smtClean="0"/>
              <a:t>LOC:other</a:t>
            </a:r>
            <a:r>
              <a:rPr lang="en-US" altLang="en-US" sz="1600" dirty="0" smtClean="0"/>
              <a:t> </a:t>
            </a:r>
            <a:endParaRPr lang="en-US" altLang="en-US" sz="1600" dirty="0" smtClean="0"/>
          </a:p>
          <a:p>
            <a:pPr lvl="1"/>
            <a:r>
              <a:rPr lang="en-US" altLang="en-US" sz="1000" dirty="0" smtClean="0"/>
              <a:t>Where does Barney Rubble go to work after he drops Fred off in the “Flintstones” cartoon series?</a:t>
            </a:r>
            <a:endParaRPr lang="en-US" altLang="en-US" sz="6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81838"/>
            <a:ext cx="9144000" cy="701843"/>
          </a:xfrm>
        </p:spPr>
        <p:txBody>
          <a:bodyPr/>
          <a:lstStyle/>
          <a:p>
            <a:r>
              <a:rPr lang="en-US" dirty="0" smtClean="0"/>
              <a:t>Techniques for Question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task</a:t>
            </a:r>
            <a:endParaRPr lang="en-US" dirty="0" smtClean="0"/>
          </a:p>
          <a:p>
            <a:pPr lvl="1"/>
            <a:r>
              <a:rPr lang="en-US" dirty="0" smtClean="0"/>
              <a:t>Use standard techniques such as SVM, NB</a:t>
            </a:r>
            <a:endParaRPr lang="en-US" dirty="0" smtClean="0"/>
          </a:p>
          <a:p>
            <a:r>
              <a:rPr lang="en-US" dirty="0" smtClean="0"/>
              <a:t>Regular expressions</a:t>
            </a:r>
            <a:endParaRPr lang="en-US" dirty="0" smtClean="0"/>
          </a:p>
          <a:p>
            <a:pPr lvl="1"/>
            <a:r>
              <a:rPr lang="en-US" dirty="0" smtClean="0"/>
              <a:t>WHO is|was -&gt; PERSON</a:t>
            </a:r>
            <a:endParaRPr lang="en-US" dirty="0" smtClean="0"/>
          </a:p>
          <a:p>
            <a:pPr lvl="1"/>
            <a:r>
              <a:rPr lang="en-US" dirty="0" smtClean="0"/>
              <a:t>WHICH STATE -&gt; STATE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Passage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 smtClean="0"/>
          </a:p>
          <a:p>
            <a:pPr lvl="1"/>
            <a:r>
              <a:rPr lang="en-US" dirty="0" smtClean="0"/>
              <a:t>Proper nouns that match the query</a:t>
            </a:r>
            <a:endParaRPr lang="en-US" dirty="0" smtClean="0"/>
          </a:p>
          <a:p>
            <a:pPr lvl="1"/>
            <a:r>
              <a:rPr lang="en-US" dirty="0" smtClean="0"/>
              <a:t>Near each other</a:t>
            </a:r>
            <a:endParaRPr lang="en-US" dirty="0" smtClean="0"/>
          </a:p>
          <a:p>
            <a:pPr lvl="1"/>
            <a:r>
              <a:rPr lang="en-US" dirty="0" smtClean="0"/>
              <a:t>Entities that match the expected answer type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NER to identify the matching phrases</a:t>
            </a:r>
            <a:endParaRPr lang="en-US" dirty="0" smtClean="0"/>
          </a:p>
          <a:p>
            <a:pPr lvl="1"/>
            <a:r>
              <a:rPr lang="en-US" dirty="0" smtClean="0"/>
              <a:t>E.g., “January 1, 1951” as a DATE</a:t>
            </a:r>
            <a:endParaRPr lang="en-US" dirty="0" smtClean="0"/>
          </a:p>
          <a:p>
            <a:r>
              <a:rPr lang="en-US" dirty="0" smtClean="0"/>
              <a:t>Features</a:t>
            </a:r>
            <a:endParaRPr lang="en-US" dirty="0" smtClean="0"/>
          </a:p>
          <a:p>
            <a:pPr lvl="1"/>
            <a:r>
              <a:rPr lang="en-US" dirty="0" smtClean="0"/>
              <a:t>Distance to query words</a:t>
            </a:r>
            <a:endParaRPr lang="en-US" dirty="0" smtClean="0"/>
          </a:p>
          <a:p>
            <a:pPr lvl="1"/>
            <a:r>
              <a:rPr lang="en-US" dirty="0" smtClean="0"/>
              <a:t>Answer type</a:t>
            </a:r>
            <a:endParaRPr lang="en-US" dirty="0" smtClean="0"/>
          </a:p>
          <a:p>
            <a:pPr lvl="1"/>
            <a:r>
              <a:rPr lang="en-US" dirty="0" smtClean="0"/>
              <a:t>Wordnet similarity</a:t>
            </a:r>
            <a:endParaRPr lang="en-US" dirty="0" smtClean="0"/>
          </a:p>
          <a:p>
            <a:pPr lvl="1"/>
            <a:r>
              <a:rPr lang="en-US" dirty="0" smtClean="0"/>
              <a:t>Redundancy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tiling: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2283"/>
            <a:ext cx="8229600" cy="3928256"/>
          </a:xfrm>
        </p:spPr>
        <p:txBody>
          <a:bodyPr>
            <a:noAutofit/>
          </a:bodyPr>
          <a:lstStyle/>
          <a:p>
            <a:r>
              <a:rPr lang="en-US" sz="1600" dirty="0" smtClean="0"/>
              <a:t>When </a:t>
            </a:r>
            <a:r>
              <a:rPr lang="en-US" sz="1600" dirty="0"/>
              <a:t>did French revolutionaries storm the </a:t>
            </a:r>
            <a:r>
              <a:rPr lang="en-US" sz="1600" dirty="0" smtClean="0"/>
              <a:t>Bastille?</a:t>
            </a:r>
            <a:endParaRPr lang="en-US" sz="1600" dirty="0"/>
          </a:p>
          <a:p>
            <a:pPr lvl="1"/>
            <a:r>
              <a:rPr lang="en-US" sz="1200" dirty="0"/>
              <a:t>The storming of the Bastille occurred in Paris on the morning of 14 July 1789</a:t>
            </a:r>
            <a:endParaRPr lang="en-US" sz="1200" dirty="0"/>
          </a:p>
          <a:p>
            <a:pPr lvl="1"/>
            <a:r>
              <a:rPr lang="en-US" sz="1200" dirty="0"/>
              <a:t>The storming of the Bastille, 14 July 1789</a:t>
            </a:r>
            <a:endParaRPr lang="en-US" sz="1200" dirty="0"/>
          </a:p>
          <a:p>
            <a:pPr lvl="1"/>
            <a:r>
              <a:rPr lang="en-US" sz="1200" dirty="0"/>
              <a:t>The storming of the Bastille prison on July 14th 1789 was an event that paved the way to further civil disorder and upheaval in France. </a:t>
            </a:r>
            <a:endParaRPr lang="en-US" sz="1200" dirty="0"/>
          </a:p>
          <a:p>
            <a:pPr lvl="1"/>
            <a:r>
              <a:rPr lang="en-US" sz="1200" dirty="0"/>
              <a:t>French revolutionaries storm Bastille, 1789</a:t>
            </a:r>
            <a:endParaRPr lang="en-US" sz="1200" dirty="0"/>
          </a:p>
          <a:p>
            <a:pPr lvl="1"/>
            <a:r>
              <a:rPr lang="en-US" sz="1200" dirty="0"/>
              <a:t>The storming of the Bastille (Louis XVI's prison) by French revolutionaries took place on July 14th, 1789</a:t>
            </a:r>
            <a:endParaRPr lang="en-US" sz="1200" dirty="0"/>
          </a:p>
          <a:p>
            <a:r>
              <a:rPr lang="en-US" sz="1600" dirty="0"/>
              <a:t>only in Web search based on redundancy. </a:t>
            </a:r>
            <a:endParaRPr lang="en-US" sz="1600" dirty="0"/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n-gram mining (extracts all unigrams, bigrams, and trigrams from the snippets from web). 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n-gram filtering (n-grams are scored based on answer type match). 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n-gram tiling (greedy algorithm: start with highest-score n-gram and combine other n-grams to form longer sentence, removing lower-scoring n-gram and adding higher-scoring n-gram until a final answer is constructed 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QA datasets</a:t>
            </a:r>
            <a:endParaRPr lang="en-US"/>
          </a:p>
        </p:txBody>
      </p:sp>
      <p:sp>
        <p:nvSpPr>
          <p:cNvPr id="2" name="Subtitle 1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QA (Facebook AI)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John picked up the apple.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John went to the office.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John went to the kitchen.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John dropped the apple.</a:t>
            </a: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Q: Where was the apple before the kitchen?</a:t>
            </a:r>
            <a:endParaRPr 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A: office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63022" y="4593684"/>
            <a:ext cx="293624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https://research.fb.com/downloads/babi/</a:t>
            </a:r>
            <a:endParaRPr lang="en-US" sz="13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datasets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81206" y="1094600"/>
            <a:ext cx="5679440" cy="366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 So they had to fall a long way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 So they got their tails fast in their mouths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 So they could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n't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get them out again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4 That 's all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5 `` Thank you , " said Alice , `` it 's very interesting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6 I never knew so much about a whiting before .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7 `` I can tell you more than that , if you like , " said the Gryphon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8 `` Do you know why it 's called a whiting ?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 `` I never thought about it , " said Alice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10 `` Why ?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11 `` IT DOES THE BOOTS AND SHOES . '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12 the Gryphon replied very solemnly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13 Alice was thoroughly puzzled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14 `` Does the boots and shoes !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15 she repeated in a wondering tone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16 `` Why , what are YOUR shoes done with ?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17 said the Gryphon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18 `` I mean , what makes them so shiny ?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19 Alice looked down at them , and considered a little before she gave her answer 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20 `` They 're done with blacking , I believe . "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9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Query: `` Boots and shoes under the sea , " the XXXXX went on in a deep voice , `` are done with a whiting ".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Candidates: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Alice|BOOTS|Gryphon|SHOES|answer|fall|mouths|tone|way|whiting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9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Answer: gryphon </a:t>
            </a:r>
            <a:endParaRPr kumimoji="0" lang="en-US" altLang="en-US" sz="2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157" y="1094315"/>
            <a:ext cx="4607460" cy="3863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Excite Corpus</a:t>
            </a:r>
            <a:endParaRPr lang="en-US" alt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62815"/>
            <a:ext cx="8229600" cy="2702991"/>
          </a:xfrm>
        </p:spPr>
        <p:txBody>
          <a:bodyPr>
            <a:noAutofit/>
          </a:bodyPr>
          <a:lstStyle/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In what year did baseball become an offical sport?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how do i get out of debt?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Where can I found out how to pass a drug test?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When is the Super Bowl?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who is California's District State Senator?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where can I buy extra nibs for a foutain pen?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what time is it in west samoa?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Where can I buy a little kitty cat?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what are the symptoms of attention deficit disorder?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Where can I get some information on Michael Jordan?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How does the character Seyavash in Ferdowsi's Shahnameh exhibit characteristics of a hero?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When did the Neanderthal man live?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anose="020B0604020202020204" pitchFamily="34" charset="0"/>
              </a:rPr>
              <a:t>Which Frenchman declined the Nobel Prize for Literature for ideological reasons?</a:t>
            </a:r>
            <a:endParaRPr lang="en-US" altLang="en-US" sz="1400" dirty="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‘Who Did What’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662" y="1301063"/>
            <a:ext cx="6368192" cy="31917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CNN/Daily Mail datasets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73620" y="4385935"/>
            <a:ext cx="5083810" cy="71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1"/>
              </a:rPr>
              <a:t>https://</a:t>
            </a:r>
            <a:r>
              <a:rPr lang="en-US" sz="1350" dirty="0" smtClean="0">
                <a:hlinkClick r:id="rId1"/>
              </a:rPr>
              <a:t>github.com/deepmind/rc-data</a:t>
            </a:r>
            <a:endParaRPr lang="en-US" sz="1350" dirty="0" smtClean="0"/>
          </a:p>
          <a:p>
            <a:r>
              <a:rPr lang="en-US" sz="1350" dirty="0">
                <a:hlinkClick r:id="rId2"/>
              </a:rPr>
              <a:t>https://cs.nyu.edu/~kcho/DMQA</a:t>
            </a:r>
            <a:r>
              <a:rPr lang="en-US" sz="1350" dirty="0" smtClean="0">
                <a:hlinkClick r:id="rId2"/>
              </a:rPr>
              <a:t>/</a:t>
            </a:r>
            <a:endParaRPr lang="en-US" sz="1350" dirty="0" smtClean="0"/>
          </a:p>
          <a:p>
            <a:r>
              <a:rPr lang="en-US" sz="1350" dirty="0"/>
              <a:t>https://paperswithcode.com/sota/question-answering-on-cnn-daily-mail</a:t>
            </a:r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1150144"/>
            <a:ext cx="3664744" cy="28432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Marco dataset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2842" y="4593684"/>
            <a:ext cx="279844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http://www.msmarco.org/leaders.aspx</a:t>
            </a:r>
            <a:endParaRPr lang="en-US" sz="135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7466" y="1094848"/>
            <a:ext cx="8043360" cy="339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"A corporation is a company or group of people authorized to act as a single entity and recognized as such in law.“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sz="13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url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50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"http://www.wisegeek.com/what-is-a-corporation.htm",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sz="13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passage_text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50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"A company is incorporated in a specific nation, often within the bounds of a smaller subset of that nation, such as a state or province. The corporation is then governed by the laws of incorporation in that state. A corporation may issue stock, either private or public, or may be classified as a non-stock corporation. If stock is issued, the corporation will usually be governed by its shareholders, either directly or indirectly.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"query“ : 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50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". what is a corporation?“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sz="13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query_id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50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1102432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sz="13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query_type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</a:t>
            </a:r>
            <a:endParaRPr kumimoji="0" lang="en-US" altLang="en-US" sz="13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50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sz="13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"DESCRIPTION"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EMR QA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29899" y="4507476"/>
            <a:ext cx="16319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[</a:t>
            </a:r>
            <a:r>
              <a:rPr lang="en-US" sz="1350" dirty="0" err="1" smtClean="0"/>
              <a:t>Pampari</a:t>
            </a:r>
            <a:r>
              <a:rPr lang="en-US" sz="1350" dirty="0" smtClean="0"/>
              <a:t> et al. 2018]</a:t>
            </a:r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221" y="1094315"/>
            <a:ext cx="5298359" cy="3189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91036" y="4733111"/>
            <a:ext cx="251460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[</a:t>
            </a:r>
            <a:r>
              <a:rPr lang="en-US" sz="1350" dirty="0" err="1" smtClean="0"/>
              <a:t>Rajpurkar</a:t>
            </a:r>
            <a:r>
              <a:rPr lang="en-US" sz="1350" dirty="0" smtClean="0"/>
              <a:t> et al. 2016]</a:t>
            </a:r>
            <a:endParaRPr lang="en-US" sz="13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QA corpus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39793"/>
            <a:ext cx="782955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idx="1"/>
          </p:nvPr>
        </p:nvSpPr>
        <p:spPr>
          <a:xfrm>
            <a:off x="176981" y="1112402"/>
            <a:ext cx="8701547" cy="27029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400" dirty="0"/>
              <a:t>Application</a:t>
            </a:r>
            <a:endParaRPr lang="en-GB" sz="2400" dirty="0"/>
          </a:p>
          <a:p>
            <a:pPr marL="1143000" lvl="1" indent="-457200">
              <a:spcBef>
                <a:spcPts val="0"/>
              </a:spcBef>
              <a:buSzPts val="1800"/>
              <a:buChar char="●"/>
            </a:pPr>
            <a:r>
              <a:rPr lang="en-GB" sz="1900" dirty="0"/>
              <a:t>Reading comprehension, specifically applied to question-answer pairs from Wikipedia articles (cultivated in this dataset).</a:t>
            </a:r>
            <a:endParaRPr sz="1900" dirty="0"/>
          </a:p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400" dirty="0"/>
              <a:t>Challenge</a:t>
            </a:r>
            <a:endParaRPr lang="en-GB" sz="2400" dirty="0"/>
          </a:p>
          <a:p>
            <a:pPr marL="1143000" lvl="1" indent="-457200">
              <a:spcBef>
                <a:spcPts val="0"/>
              </a:spcBef>
              <a:buSzPts val="1800"/>
              <a:buChar char="●"/>
            </a:pPr>
            <a:r>
              <a:rPr lang="en-GB" sz="1900" dirty="0"/>
              <a:t>Manually develop a large reading comprehension dataset of quality questions and answers, and derive a model for learning on that dataset.</a:t>
            </a:r>
            <a:endParaRPr sz="1900" dirty="0"/>
          </a:p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400" dirty="0"/>
              <a:t>Implementation</a:t>
            </a:r>
            <a:endParaRPr lang="en-GB" sz="2400" dirty="0"/>
          </a:p>
          <a:p>
            <a:pPr marL="1143000" lvl="1" indent="-457200">
              <a:spcBef>
                <a:spcPts val="0"/>
              </a:spcBef>
              <a:buSzPts val="1800"/>
              <a:buChar char="●"/>
            </a:pPr>
            <a:r>
              <a:rPr lang="en-GB" sz="1900" dirty="0"/>
              <a:t>This model uses both dependency and constituency trees, as well as a strong logistic regression model.</a:t>
            </a:r>
            <a:endParaRPr sz="1900"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4294967295"/>
          </p:nvPr>
        </p:nvSpPr>
        <p:spPr>
          <a:xfrm>
            <a:off x="336754" y="4621265"/>
            <a:ext cx="8382000" cy="446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5"/>
              </a:spcAft>
              <a:buNone/>
            </a:pPr>
            <a:r>
              <a:rPr lang="en-GB" sz="1100" dirty="0"/>
              <a:t>Rajpurkar, Pranav. Zhang, Jian. Lopyrev, Konstantin. Liang, Percy. “SQuAD: 100,000+ Questions for Machine Comprehension of Text.” </a:t>
            </a:r>
            <a:r>
              <a:rPr lang="en-GB" sz="1100" i="1" dirty="0"/>
              <a:t>Stanford University, Computer Science Department</a:t>
            </a:r>
            <a:r>
              <a:rPr lang="en-GB" sz="1100" dirty="0"/>
              <a:t>. 11 October 2016.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idx="1"/>
          </p:nvPr>
        </p:nvSpPr>
        <p:spPr>
          <a:xfrm>
            <a:off x="457200" y="1132067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Existing Datasets: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Hirschman et al. (1999)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Later improved: Riloff and Thelen (2000); Ng et al. (2000)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Richardson et al. (2013): </a:t>
            </a:r>
            <a:r>
              <a:rPr lang="en-GB" i="1" dirty="0"/>
              <a:t>MCTest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Later improved: Narasimhan and Barzilay (2015); Sachan et al. (2015); Wang et al. (2015)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Both data sets are too small to extend to more “expressive” QA modeling systems.</a:t>
            </a:r>
            <a:endParaRPr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71300"/>
            <a:ext cx="8432800" cy="701843"/>
          </a:xfrm>
        </p:spPr>
        <p:txBody>
          <a:bodyPr/>
          <a:lstStyle/>
          <a:p>
            <a:r>
              <a:rPr lang="en-GB" sz="2400" dirty="0"/>
              <a:t>(SQuAD): 100,000+ Questions for Machine Comprehension of Text</a:t>
            </a:r>
            <a:endParaRPr 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MCTest</a:t>
            </a:r>
            <a:r>
              <a:rPr lang="en-US" sz="3600" dirty="0"/>
              <a:t> comprehension </a:t>
            </a:r>
            <a:r>
              <a:rPr lang="en-US" sz="3600" dirty="0" smtClean="0"/>
              <a:t>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5578" y="4541108"/>
            <a:ext cx="210064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(Richardson et al</a:t>
            </a:r>
            <a:r>
              <a:rPr lang="en-US" sz="1350" dirty="0" smtClean="0"/>
              <a:t>.)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451021" y="1198606"/>
            <a:ext cx="8285205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</a:rPr>
              <a:t>James the Turtle was always getting in trouble. Sometimes he'd reach </a:t>
            </a:r>
            <a:r>
              <a:rPr lang="en-US" sz="1350" dirty="0" smtClean="0">
                <a:solidFill>
                  <a:srgbClr val="0000FF"/>
                </a:solidFill>
              </a:rPr>
              <a:t>into the </a:t>
            </a:r>
            <a:r>
              <a:rPr lang="en-US" sz="1350" dirty="0">
                <a:solidFill>
                  <a:srgbClr val="0000FF"/>
                </a:solidFill>
              </a:rPr>
              <a:t>freezer and empty out all the food. Other times he'd sled on the </a:t>
            </a:r>
            <a:r>
              <a:rPr lang="en-US" sz="1350" dirty="0" smtClean="0">
                <a:solidFill>
                  <a:srgbClr val="0000FF"/>
                </a:solidFill>
              </a:rPr>
              <a:t>deck and </a:t>
            </a:r>
            <a:r>
              <a:rPr lang="en-US" sz="1350" dirty="0">
                <a:solidFill>
                  <a:srgbClr val="0000FF"/>
                </a:solidFill>
              </a:rPr>
              <a:t>get a splinter. His aunt Jane tried as hard as she could to keep him </a:t>
            </a:r>
            <a:r>
              <a:rPr lang="en-US" sz="1350" dirty="0" smtClean="0">
                <a:solidFill>
                  <a:srgbClr val="0000FF"/>
                </a:solidFill>
              </a:rPr>
              <a:t>out of </a:t>
            </a:r>
            <a:r>
              <a:rPr lang="en-US" sz="1350" dirty="0">
                <a:solidFill>
                  <a:srgbClr val="0000FF"/>
                </a:solidFill>
              </a:rPr>
              <a:t>trouble, but he was sneaky and got into lots of trouble behind her </a:t>
            </a:r>
            <a:r>
              <a:rPr lang="en-US" sz="1350" dirty="0" smtClean="0">
                <a:solidFill>
                  <a:srgbClr val="0000FF"/>
                </a:solidFill>
              </a:rPr>
              <a:t>back.</a:t>
            </a:r>
            <a:endParaRPr lang="en-US" sz="1350" dirty="0" smtClean="0">
              <a:solidFill>
                <a:srgbClr val="0000FF"/>
              </a:solidFill>
            </a:endParaRPr>
          </a:p>
          <a:p>
            <a:r>
              <a:rPr lang="en-US" sz="1350" dirty="0">
                <a:solidFill>
                  <a:srgbClr val="0000FF"/>
                </a:solidFill>
              </a:rPr>
              <a:t>One day, James thought he would go into town and see what kind of </a:t>
            </a:r>
            <a:r>
              <a:rPr lang="en-US" sz="1350" dirty="0" smtClean="0">
                <a:solidFill>
                  <a:srgbClr val="0000FF"/>
                </a:solidFill>
              </a:rPr>
              <a:t>trouble he </a:t>
            </a:r>
            <a:r>
              <a:rPr lang="en-US" sz="1350" dirty="0">
                <a:solidFill>
                  <a:srgbClr val="0000FF"/>
                </a:solidFill>
              </a:rPr>
              <a:t>could get into. He went to the grocery store and pulled all the pudding </a:t>
            </a:r>
            <a:r>
              <a:rPr lang="en-US" sz="1350" dirty="0" smtClean="0">
                <a:solidFill>
                  <a:srgbClr val="0000FF"/>
                </a:solidFill>
              </a:rPr>
              <a:t>off the </a:t>
            </a:r>
            <a:r>
              <a:rPr lang="en-US" sz="1350" dirty="0">
                <a:solidFill>
                  <a:srgbClr val="0000FF"/>
                </a:solidFill>
              </a:rPr>
              <a:t>shelves and ate two jars. Then he walked to the fast food restaurant </a:t>
            </a:r>
            <a:r>
              <a:rPr lang="en-US" sz="1350" dirty="0" smtClean="0">
                <a:solidFill>
                  <a:srgbClr val="0000FF"/>
                </a:solidFill>
              </a:rPr>
              <a:t>and ordered </a:t>
            </a:r>
            <a:r>
              <a:rPr lang="en-US" sz="1350" dirty="0">
                <a:solidFill>
                  <a:srgbClr val="0000FF"/>
                </a:solidFill>
              </a:rPr>
              <a:t>15 bags of fries. He didn't pay, and instead headed home. </a:t>
            </a:r>
            <a:endParaRPr lang="en-US" sz="1350" dirty="0">
              <a:solidFill>
                <a:srgbClr val="0000FF"/>
              </a:solidFill>
            </a:endParaRPr>
          </a:p>
          <a:p>
            <a:r>
              <a:rPr lang="en-US" sz="1350" dirty="0">
                <a:solidFill>
                  <a:srgbClr val="0000FF"/>
                </a:solidFill>
              </a:rPr>
              <a:t>His aunt was waiting for him in his room. She told James that she </a:t>
            </a:r>
            <a:r>
              <a:rPr lang="en-US" sz="1350" dirty="0" smtClean="0">
                <a:solidFill>
                  <a:srgbClr val="0000FF"/>
                </a:solidFill>
              </a:rPr>
              <a:t>loved him</a:t>
            </a:r>
            <a:r>
              <a:rPr lang="en-US" sz="1350" dirty="0">
                <a:solidFill>
                  <a:srgbClr val="0000FF"/>
                </a:solidFill>
              </a:rPr>
              <a:t>, but he would have to start acting like a well-behaved turtle. </a:t>
            </a:r>
            <a:r>
              <a:rPr lang="en-US" sz="1350" dirty="0" smtClean="0">
                <a:solidFill>
                  <a:srgbClr val="0000FF"/>
                </a:solidFill>
              </a:rPr>
              <a:t>After </a:t>
            </a:r>
            <a:r>
              <a:rPr lang="en-US" sz="1350" dirty="0">
                <a:solidFill>
                  <a:srgbClr val="0000FF"/>
                </a:solidFill>
              </a:rPr>
              <a:t>about a month, and after getting into lots of trouble, James </a:t>
            </a:r>
            <a:r>
              <a:rPr lang="en-US" sz="1350" dirty="0" smtClean="0">
                <a:solidFill>
                  <a:srgbClr val="0000FF"/>
                </a:solidFill>
              </a:rPr>
              <a:t>finally made </a:t>
            </a:r>
            <a:r>
              <a:rPr lang="en-US" sz="1350" dirty="0">
                <a:solidFill>
                  <a:srgbClr val="0000FF"/>
                </a:solidFill>
              </a:rPr>
              <a:t>up his mind to be a better turtle.</a:t>
            </a:r>
            <a:endParaRPr lang="en-US" sz="1350" dirty="0">
              <a:solidFill>
                <a:srgbClr val="0000FF"/>
              </a:solidFill>
            </a:endParaRPr>
          </a:p>
          <a:p>
            <a:endParaRPr lang="en-US" sz="1350" dirty="0" smtClean="0"/>
          </a:p>
          <a:p>
            <a:r>
              <a:rPr lang="en-US" sz="1350" dirty="0"/>
              <a:t>Q: What did James pull off of the shelves in the grocery store?</a:t>
            </a:r>
            <a:endParaRPr lang="en-US" sz="1350" dirty="0"/>
          </a:p>
          <a:p>
            <a:r>
              <a:rPr lang="en-US" sz="1350" dirty="0"/>
              <a:t>A) pudding B) fries C) food D) splinters</a:t>
            </a:r>
            <a:endParaRPr lang="en-US" sz="1350" dirty="0"/>
          </a:p>
          <a:p>
            <a:endParaRPr lang="en-US" sz="13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-GB" sz="1100" i="1">
                <a:solidFill>
                  <a:schemeClr val="lt2"/>
                </a:solidFill>
              </a:rPr>
              <a:t>Stanford University, Computer Science Department</a:t>
            </a:r>
            <a:r>
              <a:rPr lang="en-GB" sz="1100">
                <a:solidFill>
                  <a:schemeClr val="lt2"/>
                </a:solidFill>
              </a:rPr>
              <a:t>. 11 October 2016.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90574" y="1081850"/>
            <a:ext cx="4362851" cy="40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64466"/>
            <a:ext cx="8432800" cy="701843"/>
          </a:xfrm>
        </p:spPr>
        <p:txBody>
          <a:bodyPr/>
          <a:lstStyle/>
          <a:p>
            <a:r>
              <a:rPr lang="en-GB" sz="2400" dirty="0"/>
              <a:t>(SQuAD): 100,000+ Questions for Machine Comprehension of Text</a:t>
            </a:r>
            <a:endParaRPr 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GB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idx="1"/>
          </p:nvPr>
        </p:nvSpPr>
        <p:spPr>
          <a:xfrm>
            <a:off x="457200" y="1345443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How questions were formulated: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Randomly selected 536 of the 10,000 most visited Wikipedia pages. 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 dirty="0"/>
              <a:t>Passages of sufficient length were divided into: training set, development set, or test set.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Crowdworkers generated questions that could be answered with a span of text from the passage.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Other crowdworkers were then used to select alternate answer choices (spans from the text)</a:t>
            </a:r>
            <a:endParaRPr sz="2000"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AOL Corpus Questions</a:t>
            </a:r>
            <a:endParaRPr lang="en-US" altLang="en-U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112085"/>
            <a:ext cx="8229600" cy="4038600"/>
          </a:xfrm>
        </p:spPr>
        <p:txBody>
          <a:bodyPr>
            <a:noAutofit/>
          </a:bodyPr>
          <a:lstStyle/>
          <a:p>
            <a:r>
              <a:rPr lang="en-US" altLang="en-US" sz="900" dirty="0" smtClean="0"/>
              <a:t>what does cerebral cortical atrophy mean </a:t>
            </a:r>
            <a:endParaRPr lang="en-US" altLang="en-US" sz="900" dirty="0" smtClean="0"/>
          </a:p>
          <a:p>
            <a:r>
              <a:rPr lang="en-US" altLang="en-US" sz="900" dirty="0" smtClean="0"/>
              <a:t>what fraction is closest to pi</a:t>
            </a:r>
            <a:endParaRPr lang="en-US" altLang="en-US" sz="900" dirty="0" smtClean="0"/>
          </a:p>
          <a:p>
            <a:r>
              <a:rPr lang="en-US" altLang="en-US" sz="900" dirty="0" smtClean="0"/>
              <a:t>what is the highest calories consumed by a person in a 24 hor period</a:t>
            </a:r>
            <a:endParaRPr lang="en-US" altLang="en-US" sz="900" dirty="0" smtClean="0"/>
          </a:p>
          <a:p>
            <a:r>
              <a:rPr lang="en-US" altLang="en-US" sz="900" dirty="0" smtClean="0"/>
              <a:t>what happens to limewater in the presence of carbon dioxide</a:t>
            </a:r>
            <a:endParaRPr lang="en-US" altLang="en-US" sz="900" dirty="0" smtClean="0"/>
          </a:p>
          <a:p>
            <a:r>
              <a:rPr lang="en-US" altLang="en-US" sz="900" dirty="0" smtClean="0"/>
              <a:t>what language is numa numa in</a:t>
            </a:r>
            <a:endParaRPr lang="en-US" altLang="en-US" sz="900" dirty="0" smtClean="0"/>
          </a:p>
          <a:p>
            <a:r>
              <a:rPr lang="en-US" altLang="en-US" sz="900" dirty="0" smtClean="0"/>
              <a:t>who discovered saturn</a:t>
            </a:r>
            <a:endParaRPr lang="en-US" altLang="en-US" sz="900" dirty="0" smtClean="0"/>
          </a:p>
          <a:p>
            <a:r>
              <a:rPr lang="en-US" altLang="en-US" sz="900" dirty="0" smtClean="0"/>
              <a:t>who discovered the gene for huntington's disease</a:t>
            </a:r>
            <a:endParaRPr lang="en-US" altLang="en-US" sz="900" dirty="0" smtClean="0"/>
          </a:p>
          <a:p>
            <a:r>
              <a:rPr lang="en-US" altLang="en-US" sz="900" dirty="0" smtClean="0"/>
              <a:t>who is the daugther of indian sitar maestro ravi Shankar</a:t>
            </a:r>
            <a:endParaRPr lang="en-US" altLang="en-US" sz="900" dirty="0" smtClean="0"/>
          </a:p>
          <a:p>
            <a:r>
              <a:rPr lang="en-US" altLang="en-US" sz="900" dirty="0" smtClean="0"/>
              <a:t>who invented marshmallow sandwich cookies</a:t>
            </a:r>
            <a:endParaRPr lang="en-US" altLang="en-US" sz="900" dirty="0" smtClean="0"/>
          </a:p>
          <a:p>
            <a:r>
              <a:rPr lang="en-US" altLang="en-US" sz="900" dirty="0" smtClean="0"/>
              <a:t>who invented lithograph</a:t>
            </a:r>
            <a:endParaRPr lang="en-US" altLang="en-US" sz="900" dirty="0" smtClean="0"/>
          </a:p>
          <a:p>
            <a:r>
              <a:rPr lang="en-US" altLang="en-US" sz="900" dirty="0" smtClean="0"/>
              <a:t>who was the first michigan football player to put on the cover of a video game</a:t>
            </a:r>
            <a:endParaRPr lang="en-US" altLang="en-US" sz="900" dirty="0" smtClean="0"/>
          </a:p>
          <a:p>
            <a:r>
              <a:rPr lang="en-US" altLang="en-US" sz="900" dirty="0" smtClean="0"/>
              <a:t>who invented smallpox vaccine</a:t>
            </a:r>
            <a:endParaRPr lang="en-US" altLang="en-US" sz="900" dirty="0" smtClean="0"/>
          </a:p>
          <a:p>
            <a:r>
              <a:rPr lang="en-US" altLang="en-US" sz="900" dirty="0" smtClean="0"/>
              <a:t>when was the berlin wall torn down</a:t>
            </a:r>
            <a:endParaRPr lang="en-US" altLang="en-US" sz="900" dirty="0" smtClean="0"/>
          </a:p>
          <a:p>
            <a:r>
              <a:rPr lang="en-US" altLang="en-US" sz="900" dirty="0" smtClean="0"/>
              <a:t>when was yahoo launched</a:t>
            </a:r>
            <a:endParaRPr lang="en-US" altLang="en-US" sz="900" dirty="0" smtClean="0"/>
          </a:p>
          <a:p>
            <a:r>
              <a:rPr lang="en-US" altLang="en-US" sz="900" dirty="0" smtClean="0"/>
              <a:t>when was the wedding march by mendelssohn composed</a:t>
            </a:r>
            <a:endParaRPr lang="en-US" altLang="en-US" sz="900" dirty="0" smtClean="0"/>
          </a:p>
          <a:p>
            <a:r>
              <a:rPr lang="en-US" altLang="en-US" sz="900" dirty="0" smtClean="0"/>
              <a:t>when was the declaration of independence signed</a:t>
            </a:r>
            <a:endParaRPr lang="en-US" altLang="en-US" sz="900" dirty="0" smtClean="0"/>
          </a:p>
          <a:p>
            <a:r>
              <a:rPr lang="en-US" altLang="en-US" sz="900" dirty="0" smtClean="0"/>
              <a:t>when did france become a republic</a:t>
            </a:r>
            <a:endParaRPr lang="en-US" altLang="en-US" sz="900" dirty="0" smtClean="0"/>
          </a:p>
          <a:p>
            <a:r>
              <a:rPr lang="en-US" altLang="en-US" sz="900" dirty="0" smtClean="0"/>
              <a:t>when was alexander the great born</a:t>
            </a:r>
            <a:endParaRPr lang="en-US" altLang="en-US" sz="900" dirty="0" smtClean="0"/>
          </a:p>
          <a:p>
            <a:r>
              <a:rPr lang="en-US" altLang="en-US" sz="900" dirty="0" smtClean="0"/>
              <a:t>which fish contains low mercury</a:t>
            </a:r>
            <a:endParaRPr lang="en-US" altLang="en-US" sz="900" dirty="0" smtClean="0"/>
          </a:p>
          <a:p>
            <a:r>
              <a:rPr lang="en-US" altLang="en-US" sz="900" dirty="0" smtClean="0"/>
              <a:t>when is the youngest a minor can move out of thier parents house in texas</a:t>
            </a:r>
            <a:endParaRPr lang="en-US" altLang="en-US" sz="900" dirty="0" smtClean="0"/>
          </a:p>
          <a:p>
            <a:r>
              <a:rPr lang="en-US" altLang="en-US" sz="900" dirty="0" smtClean="0"/>
              <a:t>when should take a child to see an psychologist</a:t>
            </a:r>
            <a:endParaRPr lang="en-US" altLang="en-US" sz="900" dirty="0" smtClean="0"/>
          </a:p>
          <a:p>
            <a:r>
              <a:rPr lang="en-US" altLang="en-US" sz="900" dirty="0" smtClean="0"/>
              <a:t>what hormone imbalance could mimic pregnancy symptoms</a:t>
            </a:r>
            <a:endParaRPr lang="en-US" altLang="en-US" sz="9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dirty="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-GB" sz="1100" i="1" dirty="0">
                <a:solidFill>
                  <a:schemeClr val="lt2"/>
                </a:solidFill>
              </a:rPr>
              <a:t>Stanford University, Computer Science Department</a:t>
            </a:r>
            <a:r>
              <a:rPr lang="en-GB" sz="1100" dirty="0">
                <a:solidFill>
                  <a:schemeClr val="lt2"/>
                </a:solidFill>
              </a:rPr>
              <a:t>. 11 October 2016.</a:t>
            </a:r>
            <a:endParaRPr sz="1100" dirty="0">
              <a:solidFill>
                <a:schemeClr val="lt2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99413" y="1219500"/>
            <a:ext cx="5341974" cy="36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idx="1"/>
          </p:nvPr>
        </p:nvSpPr>
        <p:spPr>
          <a:xfrm>
            <a:off x="519643" y="1335611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Measurement of syntactic divergence:</a:t>
            </a:r>
            <a:endParaRPr dirty="0"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9242" y="2062633"/>
            <a:ext cx="3571758" cy="2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34443" y="2126482"/>
            <a:ext cx="3845613" cy="2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idx="1"/>
          </p:nvPr>
        </p:nvSpPr>
        <p:spPr>
          <a:xfrm>
            <a:off x="185173" y="1334036"/>
            <a:ext cx="8781845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Method:</a:t>
            </a:r>
            <a:endParaRPr sz="24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Develop a set of candidate sentence spans using Stanford CoreNLP.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Apply sliding window approach (Richardson et al.) to get best candidates.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Apply logistic regression model.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Evaluate performance.</a:t>
            </a:r>
            <a:endParaRPr sz="2400" dirty="0"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idx="1"/>
          </p:nvPr>
        </p:nvSpPr>
        <p:spPr>
          <a:xfrm>
            <a:off x="108155" y="1231889"/>
            <a:ext cx="4699819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Logistic regression model:</a:t>
            </a:r>
            <a:endParaRPr sz="12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-GB" sz="1800" dirty="0"/>
              <a:t>Candidate answers were evaluated based on certain features.</a:t>
            </a:r>
            <a:endParaRPr sz="18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The model was then trained on the answer choices using AdaGrad (gradient-based optimization algorithm).</a:t>
            </a:r>
            <a:endParaRPr sz="18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L</a:t>
            </a:r>
            <a:r>
              <a:rPr lang="en-GB" sz="1800" baseline="-25000" dirty="0"/>
              <a:t>2</a:t>
            </a:r>
            <a:r>
              <a:rPr lang="en-GB" sz="1800" dirty="0"/>
              <a:t> regularization is used in training the model.</a:t>
            </a:r>
            <a:endParaRPr sz="1800"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4294967295"/>
          </p:nvPr>
        </p:nvSpPr>
        <p:spPr>
          <a:xfrm>
            <a:off x="4868862" y="1233887"/>
            <a:ext cx="4000500" cy="270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Features:</a:t>
            </a:r>
            <a:endParaRPr sz="12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Matching Word/Bigram Frequencies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Root Match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Lengths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Span Word Frequencies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Constituent Label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Span POS Tags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Lexicalized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 dirty="0"/>
              <a:t>Dependency Tree Paths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idx="1"/>
          </p:nvPr>
        </p:nvSpPr>
        <p:spPr>
          <a:xfrm>
            <a:off x="152399" y="1421712"/>
            <a:ext cx="8785123" cy="2885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Experiments and results: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Used </a:t>
            </a:r>
            <a:r>
              <a:rPr lang="en-GB" sz="2000" i="1" dirty="0"/>
              <a:t>exact match</a:t>
            </a:r>
            <a:r>
              <a:rPr lang="en-GB" sz="2000" dirty="0"/>
              <a:t> and </a:t>
            </a:r>
            <a:r>
              <a:rPr lang="en-GB" sz="2000" i="1" dirty="0"/>
              <a:t>F1 score</a:t>
            </a:r>
            <a:r>
              <a:rPr lang="en-GB" sz="2000" dirty="0"/>
              <a:t> to evaluate accuracy.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The results of the logistic regression model were compared with both baseline performance and human performance.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A procedure called “feature ablations” was used to determine on which features the model performed the highest.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The authors also analyzed performance based on answer type.</a:t>
            </a:r>
            <a:endParaRPr sz="2000"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18" name="Google Shape;318;p43"/>
          <p:cNvSpPr txBox="1">
            <a:spLocks noGrp="1"/>
          </p:cNvSpPr>
          <p:nvPr>
            <p:ph idx="1"/>
          </p:nvPr>
        </p:nvSpPr>
        <p:spPr>
          <a:xfrm>
            <a:off x="562991" y="4324617"/>
            <a:ext cx="8229600" cy="65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4001" y="1302797"/>
            <a:ext cx="4467344" cy="262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32959" y="1171102"/>
            <a:ext cx="3682651" cy="303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idx="1"/>
          </p:nvPr>
        </p:nvSpPr>
        <p:spPr>
          <a:xfrm>
            <a:off x="355600" y="4450599"/>
            <a:ext cx="8229600" cy="581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dirty="0"/>
              <a:t>Rajpurkar, Pranav. Zhang, Jian. Lopyrev, Konstantin. Liang, Percy. “SQuAD: 100,000+ Questions for Machine Comprehension of Text.” </a:t>
            </a:r>
            <a:r>
              <a:rPr lang="en-GB" sz="1100" i="1" dirty="0"/>
              <a:t>Stanford University, Computer Science Department</a:t>
            </a:r>
            <a:r>
              <a:rPr lang="en-GB" sz="1100" dirty="0"/>
              <a:t>. 11 October 2016.</a:t>
            </a:r>
            <a:endParaRPr sz="1100" dirty="0"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46692" y="1205883"/>
            <a:ext cx="3500895" cy="3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090" y="1205882"/>
            <a:ext cx="3703597" cy="321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334" name="Google Shape;334;p45"/>
          <p:cNvSpPr txBox="1">
            <a:spLocks noGrp="1"/>
          </p:cNvSpPr>
          <p:nvPr>
            <p:ph idx="1"/>
          </p:nvPr>
        </p:nvSpPr>
        <p:spPr>
          <a:xfrm>
            <a:off x="165509" y="1410879"/>
            <a:ext cx="8772013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Summary: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This paper contributes a question answering dataset based on Wikipedia articles that has crowdsourced question-answer pairs.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600" dirty="0"/>
              <a:t>This dataset is public and many other </a:t>
            </a:r>
            <a:r>
              <a:rPr lang="en-GB" sz="1600" dirty="0" smtClean="0"/>
              <a:t>papers </a:t>
            </a:r>
            <a:r>
              <a:rPr lang="en-GB" sz="1600" dirty="0"/>
              <a:t>use it to test their own models.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The logistic regression model outperforms the baseline, but is far from human performance.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600" dirty="0"/>
              <a:t>However, since the paper was published in 2016, the gap between this model’s performance and human performance has more than halved.</a:t>
            </a:r>
            <a:endParaRPr sz="1600" dirty="0"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Rajpurkar, Pranav. Zhang, Jian. Lopyrev, Konstantin. Liang, Percy. “SQuAD: 100,000+ Questions for Machine Comprehension of Text.” </a:t>
            </a:r>
            <a:r>
              <a:rPr lang="en-GB" sz="1100" i="1"/>
              <a:t>Stanford University, Computer Science Department</a:t>
            </a:r>
            <a:r>
              <a:rPr lang="en-GB" sz="1100"/>
              <a:t>. 11 October 2016.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/>
          <p:nvPr>
            <p:ph type="ctrTitle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Neural Question Answering</a:t>
            </a:r>
            <a:br>
              <a:rPr lang="en-US" dirty="0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48" name="Google Shape;348;p47"/>
          <p:cNvSpPr txBox="1">
            <a:spLocks noGrp="1"/>
          </p:cNvSpPr>
          <p:nvPr>
            <p:ph idx="1"/>
          </p:nvPr>
        </p:nvSpPr>
        <p:spPr>
          <a:xfrm>
            <a:off x="0" y="1254125"/>
            <a:ext cx="8942070" cy="4191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000" dirty="0" smtClean="0"/>
              <a:t>Application</a:t>
            </a:r>
            <a:endParaRPr lang="en-GB" sz="2000" dirty="0" smtClean="0"/>
          </a:p>
          <a:p>
            <a:pPr marL="1143000" lvl="1">
              <a:spcBef>
                <a:spcPts val="0"/>
              </a:spcBef>
              <a:buSzPts val="1800"/>
              <a:buChar char="●"/>
            </a:pPr>
            <a:r>
              <a:rPr lang="en-GB" sz="1400" dirty="0" smtClean="0"/>
              <a:t>Answering </a:t>
            </a:r>
            <a:r>
              <a:rPr lang="en-GB" sz="1400" dirty="0"/>
              <a:t>questions from </a:t>
            </a:r>
            <a:r>
              <a:rPr lang="en-GB" sz="1400" i="1" dirty="0">
                <a:highlight>
                  <a:srgbClr val="FFFF00"/>
                </a:highlight>
              </a:rPr>
              <a:t>Quiz Bowl</a:t>
            </a:r>
            <a:r>
              <a:rPr lang="en-GB" sz="1400" dirty="0"/>
              <a:t>, a high school trivia </a:t>
            </a:r>
            <a:r>
              <a:rPr lang="en-GB" sz="1400" dirty="0" smtClean="0"/>
              <a:t>competition.</a:t>
            </a:r>
            <a:endParaRPr lang="en-GB" sz="1400" dirty="0" smtClean="0"/>
          </a:p>
          <a:p>
            <a:pPr marL="1143000" lvl="1">
              <a:spcBef>
                <a:spcPts val="0"/>
              </a:spcBef>
              <a:buSzPts val="1800"/>
              <a:buChar char="●"/>
            </a:pPr>
            <a:r>
              <a:rPr lang="en-GB" sz="1400" dirty="0" smtClean="0"/>
              <a:t>The </a:t>
            </a:r>
            <a:r>
              <a:rPr lang="en-GB" sz="1400" dirty="0"/>
              <a:t>questions in this competition are </a:t>
            </a:r>
            <a:r>
              <a:rPr lang="en-GB" sz="1400" i="1" dirty="0">
                <a:highlight>
                  <a:srgbClr val="FFFF00"/>
                </a:highlight>
              </a:rPr>
              <a:t>pyramidal</a:t>
            </a:r>
            <a:r>
              <a:rPr lang="en-GB" sz="1400" dirty="0"/>
              <a:t>, meaning that the first clues given are very difficult, and later clues progressively become more leading. </a:t>
            </a:r>
            <a:endParaRPr sz="1400" dirty="0"/>
          </a:p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000" dirty="0" smtClean="0"/>
              <a:t>Challenge</a:t>
            </a:r>
            <a:endParaRPr lang="en-GB" sz="2000" dirty="0" smtClean="0"/>
          </a:p>
          <a:p>
            <a:pPr marL="1143000" lvl="1">
              <a:spcBef>
                <a:spcPts val="0"/>
              </a:spcBef>
              <a:buSzPts val="1800"/>
              <a:buChar char="●"/>
            </a:pPr>
            <a:r>
              <a:rPr lang="en-GB" sz="1400" dirty="0" smtClean="0"/>
              <a:t>Develop </a:t>
            </a:r>
            <a:r>
              <a:rPr lang="en-GB" sz="1400" dirty="0"/>
              <a:t>a model that answers questions based on information that contains very limited key words pertaining to the answer.</a:t>
            </a:r>
            <a:endParaRPr sz="1400" dirty="0"/>
          </a:p>
          <a:p>
            <a:pPr marL="609600">
              <a:spcBef>
                <a:spcPts val="0"/>
              </a:spcBef>
              <a:buSzPts val="1800"/>
              <a:buChar char="●"/>
            </a:pPr>
            <a:r>
              <a:rPr lang="en-GB" sz="2000" dirty="0" smtClean="0"/>
              <a:t>Implementation</a:t>
            </a:r>
            <a:endParaRPr lang="en-GB" sz="2000" dirty="0" smtClean="0"/>
          </a:p>
          <a:p>
            <a:pPr marL="1143000" lvl="1">
              <a:spcBef>
                <a:spcPts val="0"/>
              </a:spcBef>
              <a:buSzPts val="1800"/>
              <a:buChar char="●"/>
            </a:pPr>
            <a:r>
              <a:rPr lang="en-GB" sz="1400" dirty="0" smtClean="0"/>
              <a:t>This </a:t>
            </a:r>
            <a:r>
              <a:rPr lang="en-GB" sz="1400" dirty="0"/>
              <a:t>model uses a </a:t>
            </a:r>
            <a:r>
              <a:rPr lang="en-GB" sz="1400" dirty="0">
                <a:highlight>
                  <a:srgbClr val="FFFF00"/>
                </a:highlight>
              </a:rPr>
              <a:t>dependency-tree recurrent neural net (DT-RNN)</a:t>
            </a:r>
            <a:r>
              <a:rPr lang="en-GB" sz="1400" dirty="0"/>
              <a:t> to condense </a:t>
            </a:r>
            <a:r>
              <a:rPr lang="en-GB" sz="1400" dirty="0" smtClean="0"/>
              <a:t>the meaning </a:t>
            </a:r>
            <a:r>
              <a:rPr lang="en-GB" sz="1400" dirty="0"/>
              <a:t>of phrases into “hidden vectors</a:t>
            </a:r>
            <a:r>
              <a:rPr lang="en-GB" sz="1400" dirty="0" smtClean="0"/>
              <a:t>.”</a:t>
            </a:r>
            <a:endParaRPr lang="en-GB" sz="1400" dirty="0" smtClean="0"/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4294967295"/>
          </p:nvPr>
        </p:nvSpPr>
        <p:spPr>
          <a:xfrm>
            <a:off x="0" y="45487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5"/>
              </a:spcAft>
              <a:buNone/>
            </a:pPr>
            <a:r>
              <a:rPr lang="en-GB" sz="1465"/>
              <a:t>Iyyer, Mohit et al. “A Neural Network for Factoid Question Answering Over Paragraphs.” 2014.</a:t>
            </a:r>
            <a:endParaRPr sz="146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History of QA system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57" name="Google Shape;357;p48"/>
          <p:cNvSpPr txBox="1">
            <a:spLocks noGrp="1"/>
          </p:cNvSpPr>
          <p:nvPr>
            <p:ph idx="1"/>
          </p:nvPr>
        </p:nvSpPr>
        <p:spPr>
          <a:xfrm>
            <a:off x="639762" y="4439398"/>
            <a:ext cx="8229600" cy="51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56" name="Google Shape;356;p48"/>
          <p:cNvPicPr preferRelativeResize="0"/>
          <p:nvPr/>
        </p:nvPicPr>
        <p:blipFill rotWithShape="1">
          <a:blip r:embed="rId1"/>
          <a:srcRect l="32378" t="44676" r="14191" b="28805"/>
          <a:stretch>
            <a:fillRect/>
          </a:stretch>
        </p:blipFill>
        <p:spPr>
          <a:xfrm>
            <a:off x="147996" y="1647465"/>
            <a:ext cx="8538804" cy="238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idx="1"/>
          </p:nvPr>
        </p:nvSpPr>
        <p:spPr>
          <a:xfrm>
            <a:off x="452185" y="1131524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Recursive computation of hidden vectors:</a:t>
            </a:r>
            <a:endParaRPr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64" name="Google Shape;364;p49"/>
          <p:cNvPicPr preferRelativeResize="0"/>
          <p:nvPr/>
        </p:nvPicPr>
        <p:blipFill rotWithShape="1">
          <a:blip r:embed="rId1"/>
          <a:srcRect l="32158" t="30035" r="11963" b="43524"/>
          <a:stretch>
            <a:fillRect/>
          </a:stretch>
        </p:blipFill>
        <p:spPr>
          <a:xfrm>
            <a:off x="1073666" y="1881197"/>
            <a:ext cx="7006673" cy="17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1"/>
          <a:srcRect l="32158" t="78400" r="11963" b="13422"/>
          <a:stretch>
            <a:fillRect/>
          </a:stretch>
        </p:blipFill>
        <p:spPr>
          <a:xfrm>
            <a:off x="1109718" y="4139295"/>
            <a:ext cx="6347294" cy="49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2"/>
          <a:srcRect l="34887" t="51425" r="30641" b="45497"/>
          <a:stretch>
            <a:fillRect/>
          </a:stretch>
        </p:blipFill>
        <p:spPr>
          <a:xfrm>
            <a:off x="2368088" y="3747810"/>
            <a:ext cx="4397794" cy="20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75" name="Google Shape;375;p50"/>
          <p:cNvSpPr txBox="1">
            <a:spLocks noGrp="1"/>
          </p:cNvSpPr>
          <p:nvPr>
            <p:ph idx="1"/>
          </p:nvPr>
        </p:nvSpPr>
        <p:spPr>
          <a:xfrm>
            <a:off x="457200" y="1246909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 dirty="0"/>
              <a:t>objective</a:t>
            </a:r>
            <a:endParaRPr lang="en-GB" sz="2400" dirty="0"/>
          </a:p>
        </p:txBody>
      </p:sp>
      <p:sp>
        <p:nvSpPr>
          <p:cNvPr id="377" name="Google Shape;377;p50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1"/>
          <a:srcRect l="34896" t="55768" r="14725" b="19196"/>
          <a:stretch>
            <a:fillRect/>
          </a:stretch>
        </p:blipFill>
        <p:spPr>
          <a:xfrm>
            <a:off x="834864" y="2172570"/>
            <a:ext cx="7463561" cy="208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84" name="Google Shape;384;p51"/>
          <p:cNvSpPr txBox="1">
            <a:spLocks noGrp="1"/>
          </p:cNvSpPr>
          <p:nvPr>
            <p:ph idx="1"/>
          </p:nvPr>
        </p:nvSpPr>
        <p:spPr>
          <a:xfrm>
            <a:off x="365125" y="1094105"/>
            <a:ext cx="8229600" cy="3541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Experiments: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QANTA was trained on questions used in </a:t>
            </a:r>
            <a:r>
              <a:rPr lang="en-GB" sz="2000" i="1" dirty="0"/>
              <a:t>Quiz Bowl</a:t>
            </a:r>
            <a:r>
              <a:rPr lang="en-GB" sz="2000" dirty="0"/>
              <a:t> tournaments between 1998 and 2013.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Only questions from the History and Literature sections were used (as these were the largest datasets).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Both questions and answers were altered to make keyword recognition more feasible (using Whoosh).</a:t>
            </a:r>
            <a:endParaRPr lang="en-GB" sz="2000" dirty="0"/>
          </a:p>
        </p:txBody>
      </p:sp>
      <p:sp>
        <p:nvSpPr>
          <p:cNvPr id="385" name="Google Shape;385;p51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08" name="Google Shape;408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Sample </a:t>
            </a:r>
            <a:r>
              <a:rPr lang="en-GB" i="1" dirty="0"/>
              <a:t>QuizBowl </a:t>
            </a:r>
            <a:r>
              <a:rPr lang="en-GB" dirty="0"/>
              <a:t>question: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GB" sz="1600" dirty="0"/>
              <a:t>These substances can use either using a ping-pong mechanism or a ternary complex intermediate. 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600" dirty="0"/>
              <a:t>One model of them defines the parameters K-m and V-max and uses a steady-state approximation. 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600" dirty="0"/>
              <a:t>They can be inhibited non-competitively and competitively, and the change in their structure during substrate binding is described by the (*) induced-fit model. They can be allosterically regulated and perform their action at their active site. For 10 points, name these proteins that catalyze reactions.</a:t>
            </a:r>
            <a:endParaRPr sz="1600" dirty="0"/>
          </a:p>
          <a:p>
            <a:pPr marL="800100" lvl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https://docs.google.com/viewer?a=v&amp;pid=sites&amp;srcid=d2xwcy5uZXR8d2xocy1xdWl6LWJvd2x8Z3g6Mzk2ZmQ5ZTJiMmRjNzljMg</a:t>
            </a:r>
            <a:endParaRPr sz="11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91036" y="4733111"/>
            <a:ext cx="251460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[</a:t>
            </a:r>
            <a:r>
              <a:rPr lang="en-US" sz="1350" dirty="0" err="1" smtClean="0"/>
              <a:t>Iyyer</a:t>
            </a:r>
            <a:r>
              <a:rPr lang="en-US" sz="1350" dirty="0" smtClean="0"/>
              <a:t> et al. 2014]</a:t>
            </a:r>
            <a:endParaRPr lang="en-US" sz="135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36" y="1096055"/>
            <a:ext cx="3978956" cy="353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Bowl 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40059" y="4835756"/>
            <a:ext cx="17201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[</a:t>
            </a:r>
            <a:r>
              <a:rPr lang="en-US" sz="1350" dirty="0" err="1" smtClean="0"/>
              <a:t>Iyyer</a:t>
            </a:r>
            <a:r>
              <a:rPr lang="en-US" sz="1350" dirty="0" smtClean="0"/>
              <a:t> et al. 2014]</a:t>
            </a:r>
            <a:endParaRPr lang="en-US" sz="13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99" y="210419"/>
            <a:ext cx="3089206" cy="462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3" y="210420"/>
            <a:ext cx="4451576" cy="462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24" name="Google Shape;424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Performance:</a:t>
            </a:r>
            <a:endParaRPr lang="en-GB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426" name="Google Shape;426;p56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44600" y="2349575"/>
            <a:ext cx="4476700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33" name="Google Shape;433;p57"/>
          <p:cNvSpPr txBox="1">
            <a:spLocks noGrp="1"/>
          </p:cNvSpPr>
          <p:nvPr>
            <p:ph idx="1"/>
          </p:nvPr>
        </p:nvSpPr>
        <p:spPr>
          <a:xfrm>
            <a:off x="355600" y="1394605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35" name="Google Shape;435;p57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361" y="2007070"/>
            <a:ext cx="8954155" cy="22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42" name="Google Shape;442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Summary: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QANTA outperforms BOW and IR models in answering </a:t>
            </a:r>
            <a:r>
              <a:rPr lang="en-GB" sz="2000" i="1" dirty="0"/>
              <a:t>factoid, pyramidal questions</a:t>
            </a:r>
            <a:r>
              <a:rPr lang="en-GB" sz="2000" dirty="0"/>
              <a:t>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/>
              <a:t>This paper contributes a model that understands and applies </a:t>
            </a:r>
            <a:r>
              <a:rPr lang="en-GB" sz="2000" i="1" dirty="0"/>
              <a:t>sentence compositionality</a:t>
            </a:r>
            <a:r>
              <a:rPr lang="en-GB" sz="2000" dirty="0"/>
              <a:t> to question answering.</a:t>
            </a:r>
            <a:endParaRPr sz="20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Iyyer, Mohit et al. “A Neural Network for Factoid Question Answering Over Paragraphs.” 2014.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Older Systems (pre-TREC)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36430"/>
            <a:ext cx="8229600" cy="36693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BASEBALL (Green et al., </a:t>
            </a:r>
            <a:r>
              <a:rPr lang="en-US" dirty="0" smtClean="0"/>
              <a:t>1961)</a:t>
            </a:r>
            <a:endParaRPr lang="en-US" dirty="0" smtClean="0"/>
          </a:p>
          <a:p>
            <a:pPr lvl="1"/>
            <a:r>
              <a:rPr lang="en-US" dirty="0" smtClean="0"/>
              <a:t>Baseball</a:t>
            </a:r>
            <a:endParaRPr lang="en-US" dirty="0" smtClean="0"/>
          </a:p>
          <a:p>
            <a:r>
              <a:rPr lang="en-US" dirty="0" smtClean="0"/>
              <a:t>ELIZA (Weizenbaum 1966)</a:t>
            </a:r>
            <a:endParaRPr lang="en-US" dirty="0" smtClean="0"/>
          </a:p>
          <a:p>
            <a:pPr lvl="1"/>
            <a:r>
              <a:rPr lang="en-US" dirty="0" smtClean="0"/>
              <a:t>Dialogue, Therapist</a:t>
            </a:r>
            <a:endParaRPr lang="en-US" dirty="0" smtClean="0"/>
          </a:p>
          <a:p>
            <a:r>
              <a:rPr lang="en-US" dirty="0" smtClean="0"/>
              <a:t>SHRDLU (Winograd 1972)</a:t>
            </a:r>
            <a:endParaRPr lang="en-US" dirty="0" smtClean="0"/>
          </a:p>
          <a:p>
            <a:pPr lvl="1"/>
            <a:r>
              <a:rPr lang="en-US" dirty="0" smtClean="0"/>
              <a:t>Blocks world</a:t>
            </a:r>
            <a:endParaRPr lang="en-US" dirty="0" smtClean="0"/>
          </a:p>
          <a:p>
            <a:r>
              <a:rPr lang="en-US" dirty="0" smtClean="0"/>
              <a:t>LUNAR (Woods</a:t>
            </a:r>
            <a:r>
              <a:rPr lang="en-US" dirty="0"/>
              <a:t>, 1973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Lunar rocks</a:t>
            </a:r>
            <a:endParaRPr lang="en-US" dirty="0" smtClean="0"/>
          </a:p>
          <a:p>
            <a:r>
              <a:rPr lang="da-DK" dirty="0" smtClean="0"/>
              <a:t>Murax (Kupiec 1993)</a:t>
            </a:r>
            <a:endParaRPr lang="da-DK" dirty="0" smtClean="0"/>
          </a:p>
          <a:p>
            <a:pPr lvl="1"/>
            <a:r>
              <a:rPr lang="da-DK" dirty="0" smtClean="0"/>
              <a:t>Open-domain, encyclopedia-based</a:t>
            </a:r>
            <a:endParaRPr lang="da-DK" dirty="0" smtClean="0"/>
          </a:p>
          <a:p>
            <a:r>
              <a:rPr lang="da-DK" dirty="0" smtClean="0"/>
              <a:t>START (Katz 1997)</a:t>
            </a:r>
            <a:endParaRPr lang="da-DK" dirty="0" smtClean="0"/>
          </a:p>
          <a:p>
            <a:pPr lvl="1"/>
            <a:r>
              <a:rPr lang="da-DK" dirty="0" smtClean="0"/>
              <a:t>Open-domain, web-based</a:t>
            </a:r>
            <a:endParaRPr lang="da-DK" dirty="0" smtClean="0"/>
          </a:p>
          <a:p>
            <a:r>
              <a:rPr lang="da-DK" dirty="0" smtClean="0"/>
              <a:t>Deep Red (Hirschman &amp; al. 1999)</a:t>
            </a:r>
            <a:endParaRPr lang="da-DK" dirty="0" smtClean="0"/>
          </a:p>
          <a:p>
            <a:pPr lvl="1"/>
            <a:r>
              <a:rPr lang="da-DK" dirty="0" smtClean="0"/>
              <a:t>Reading comprehension</a:t>
            </a:r>
            <a:endParaRPr lang="da-DK" dirty="0" smtClean="0"/>
          </a:p>
          <a:p>
            <a:r>
              <a:rPr lang="da-DK" dirty="0" smtClean="0"/>
              <a:t>Jupiter (Zue et al., 2000)</a:t>
            </a:r>
            <a:endParaRPr lang="da-DK" dirty="0" smtClean="0"/>
          </a:p>
          <a:p>
            <a:pPr lvl="1"/>
            <a:r>
              <a:rPr lang="da-DK" dirty="0" smtClean="0"/>
              <a:t>Spoken questions</a:t>
            </a:r>
            <a:endParaRPr lang="da-DK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about QANTA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6447"/>
            <a:ext cx="8229600" cy="3745006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https</a:t>
            </a:r>
            <a:r>
              <a:rPr lang="en-US" dirty="0">
                <a:hlinkClick r:id="rId1"/>
              </a:rPr>
              <a:t>://cs.umd.edu/~miyyer/qblearn</a:t>
            </a:r>
            <a:r>
              <a:rPr lang="en-US" dirty="0" smtClean="0">
                <a:hlinkClick r:id="rId1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A Neural Network for Factoid Question Answering over </a:t>
            </a:r>
            <a:r>
              <a:rPr lang="en-US" dirty="0" smtClean="0"/>
              <a:t>Paragraphs</a:t>
            </a:r>
            <a:endParaRPr lang="en-US" dirty="0"/>
          </a:p>
          <a:p>
            <a:pPr lvl="1"/>
            <a:r>
              <a:rPr lang="en-US" dirty="0" err="1"/>
              <a:t>Mohit</a:t>
            </a:r>
            <a:r>
              <a:rPr lang="en-US" dirty="0"/>
              <a:t> </a:t>
            </a:r>
            <a:r>
              <a:rPr lang="en-US" dirty="0" err="1"/>
              <a:t>Iyyer</a:t>
            </a:r>
            <a:r>
              <a:rPr lang="en-US" dirty="0"/>
              <a:t>, Jordan Boyd-Graber, Leonardo </a:t>
            </a:r>
            <a:r>
              <a:rPr lang="en-US" dirty="0" err="1"/>
              <a:t>Claudino</a:t>
            </a:r>
            <a:r>
              <a:rPr lang="en-US" dirty="0"/>
              <a:t>, Richard </a:t>
            </a:r>
            <a:r>
              <a:rPr lang="en-US" dirty="0" err="1"/>
              <a:t>Socher</a:t>
            </a:r>
            <a:r>
              <a:rPr lang="en-US" dirty="0"/>
              <a:t>, and Hal </a:t>
            </a:r>
            <a:r>
              <a:rPr lang="en-US" dirty="0" err="1"/>
              <a:t>Daumé</a:t>
            </a:r>
            <a:r>
              <a:rPr lang="en-US" dirty="0"/>
              <a:t> </a:t>
            </a:r>
            <a:r>
              <a:rPr lang="en-US" dirty="0" smtClean="0"/>
              <a:t>III</a:t>
            </a:r>
            <a:endParaRPr lang="en-US" dirty="0" smtClean="0"/>
          </a:p>
          <a:p>
            <a:pPr lvl="1"/>
            <a:r>
              <a:rPr lang="en-US" dirty="0" smtClean="0"/>
              <a:t>EMNLP 2014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https://cs.umd.edu/~</a:t>
            </a:r>
            <a:r>
              <a:rPr lang="en-US" dirty="0" smtClean="0">
                <a:hlinkClick r:id="rId2"/>
              </a:rPr>
              <a:t>miyyer/data/question_data.tar.gz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https://cs.umd.edu/~</a:t>
            </a:r>
            <a:r>
              <a:rPr lang="en-US" dirty="0" smtClean="0">
                <a:hlinkClick r:id="rId3"/>
              </a:rPr>
              <a:t>miyyer/qblearn/qanta.tar.gz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82921"/>
            <a:ext cx="8432800" cy="701843"/>
          </a:xfrm>
        </p:spPr>
        <p:txBody>
          <a:bodyPr/>
          <a:p>
            <a:pPr algn="l"/>
            <a:r>
              <a:rPr lang="en-US" sz="2000"/>
              <a:t>DrQA: document reader question answering</a:t>
            </a:r>
            <a:endParaRPr 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6765" y="1094105"/>
            <a:ext cx="6308725" cy="38227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4000" y="4277995"/>
            <a:ext cx="10693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layer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254000" y="3762375"/>
            <a:ext cx="15767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Embedding layer</a:t>
            </a:r>
            <a:endParaRPr lang="en-US" sz="1600"/>
          </a:p>
        </p:txBody>
      </p:sp>
      <p:sp>
        <p:nvSpPr>
          <p:cNvPr id="7" name="Text Box 6"/>
          <p:cNvSpPr txBox="1"/>
          <p:nvPr/>
        </p:nvSpPr>
        <p:spPr>
          <a:xfrm>
            <a:off x="254000" y="3058795"/>
            <a:ext cx="157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Encoding layer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288665" y="1707515"/>
            <a:ext cx="1458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a single question embedding </a:t>
            </a:r>
            <a:r>
              <a:rPr lang="en-US" sz="1400" b="1">
                <a:latin typeface="Times New Roman Bold" panose="02020603050405020304" charset="0"/>
                <a:cs typeface="Times New Roman Bold" panose="02020603050405020304" charset="0"/>
              </a:rPr>
              <a:t>q</a:t>
            </a:r>
            <a:endParaRPr lang="en-US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15305" y="1953895"/>
            <a:ext cx="30092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solidFill>
                  <a:srgbClr val="FF0000"/>
                </a:solidFill>
              </a:rPr>
              <a:t>a sequence of token embeddings in paragraph 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56765" y="2505075"/>
            <a:ext cx="2428875" cy="21101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270500" y="2229485"/>
            <a:ext cx="3354070" cy="24720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747260" y="645160"/>
            <a:ext cx="4182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/>
              <a:t>predicted probability of start and end token position in paragraph p_start(i), p_end(i)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2183765" y="2842895"/>
            <a:ext cx="2301875" cy="788670"/>
          </a:xfrm>
          <a:prstGeom prst="roundRect">
            <a:avLst/>
          </a:prstGeom>
          <a:solidFill>
            <a:srgbClr val="00B0F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483860" y="2408555"/>
            <a:ext cx="2301875" cy="788035"/>
          </a:xfrm>
          <a:prstGeom prst="roundRect">
            <a:avLst/>
          </a:prstGeom>
          <a:solidFill>
            <a:srgbClr val="00B0F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185035" y="3826510"/>
            <a:ext cx="2029460" cy="480695"/>
          </a:xfrm>
          <a:prstGeom prst="roundRect">
            <a:avLst/>
          </a:prstGeom>
          <a:solidFill>
            <a:srgbClr val="92D0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06390" y="3281680"/>
            <a:ext cx="2428875" cy="848995"/>
          </a:xfrm>
          <a:prstGeom prst="roundRect">
            <a:avLst/>
          </a:prstGeom>
          <a:solidFill>
            <a:srgbClr val="92D0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54000" y="1779270"/>
            <a:ext cx="2885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Alignment layer (question-to-context attention)</a:t>
            </a:r>
            <a:endParaRPr lang="en-US" sz="1600"/>
          </a:p>
        </p:txBody>
      </p:sp>
      <p:sp>
        <p:nvSpPr>
          <p:cNvPr id="18" name="Rounded Rectangle 17"/>
          <p:cNvSpPr/>
          <p:nvPr/>
        </p:nvSpPr>
        <p:spPr>
          <a:xfrm>
            <a:off x="5615940" y="1779905"/>
            <a:ext cx="2029460" cy="274955"/>
          </a:xfrm>
          <a:prstGeom prst="roundRect">
            <a:avLst/>
          </a:prstGeom>
          <a:solidFill>
            <a:srgbClr val="7030A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270500" y="1423035"/>
            <a:ext cx="2632075" cy="267970"/>
          </a:xfrm>
          <a:prstGeom prst="roundRect">
            <a:avLst/>
          </a:prstGeom>
          <a:solidFill>
            <a:srgbClr val="FFC000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54000" y="1283335"/>
            <a:ext cx="1204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layer</a:t>
            </a:r>
            <a:endParaRPr lang="en-US" sz="1600"/>
          </a:p>
        </p:txBody>
      </p:sp>
      <p:sp>
        <p:nvSpPr>
          <p:cNvPr id="21" name="Text Box 20"/>
          <p:cNvSpPr txBox="1"/>
          <p:nvPr/>
        </p:nvSpPr>
        <p:spPr>
          <a:xfrm>
            <a:off x="4485640" y="3196590"/>
            <a:ext cx="92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rgbClr val="FF0000"/>
                </a:solidFill>
              </a:rPr>
              <a:t>aligned question embeddings</a:t>
            </a:r>
            <a:endParaRPr lang="en-US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400"/>
              <a:t>ORQA: Open Retrieval Question Answering system</a:t>
            </a:r>
            <a:endParaRPr 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025" y="1561465"/>
            <a:ext cx="6456680" cy="27031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8955" y="4386580"/>
            <a:ext cx="7882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Lee et al., 2019 Latent Retrieval for Weakly Supervised Open Domain Question Answering</a:t>
            </a:r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3520440" y="1439545"/>
            <a:ext cx="1205230" cy="2723515"/>
          </a:xfrm>
          <a:prstGeom prst="roundRect">
            <a:avLst/>
          </a:prstGeom>
          <a:solidFill>
            <a:srgbClr val="00B0F0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46015" y="1439545"/>
            <a:ext cx="1205230" cy="2723515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06165" y="1071245"/>
            <a:ext cx="103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Retriever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33340" y="1071245"/>
            <a:ext cx="83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Reader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797810" y="2678430"/>
            <a:ext cx="9779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 b="1">
                <a:latin typeface="Times New Roman Bold" panose="02020603050405020304" charset="0"/>
                <a:cs typeface="Times New Roman Bold" panose="02020603050405020304" charset="0"/>
              </a:rPr>
              <a:t>retriever score</a:t>
            </a:r>
            <a:endParaRPr lang="en-US" sz="1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71590" y="2591435"/>
            <a:ext cx="8572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 b="1">
                <a:latin typeface="Times New Roman Bold" panose="02020603050405020304" charset="0"/>
                <a:cs typeface="Times New Roman Bold" panose="02020603050405020304" charset="0"/>
              </a:rPr>
              <a:t>reader score</a:t>
            </a:r>
            <a:endParaRPr lang="en-US" sz="1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738630" y="3145790"/>
            <a:ext cx="7854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question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7449185" y="2586990"/>
            <a:ext cx="685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answer</a:t>
            </a:r>
            <a:endParaRPr lang="en-US" sz="1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QA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Eliza (Weizenbaum 1966)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7"/>
            <a:ext cx="8229600" cy="2958458"/>
          </a:xfrm>
        </p:spPr>
        <p:txBody>
          <a:bodyPr>
            <a:noAutofit/>
          </a:bodyPr>
          <a:lstStyle/>
          <a:p>
            <a:r>
              <a:rPr lang="en-US" sz="1800" dirty="0" smtClean="0"/>
              <a:t>Eliza plays a therapist</a:t>
            </a:r>
            <a:endParaRPr lang="en-US" sz="1800" dirty="0" smtClean="0"/>
          </a:p>
          <a:p>
            <a:pPr lvl="1"/>
            <a:r>
              <a:rPr lang="en-US" sz="1400" dirty="0" smtClean="0"/>
              <a:t>and doesn’t really answer questions </a:t>
            </a:r>
            <a:r>
              <a:rPr lang="en-US" sz="1400" dirty="0" smtClean="0">
                <a:sym typeface="Wingdings" panose="05000000000000000000" pitchFamily="2" charset="2"/>
              </a:rPr>
              <a:t></a:t>
            </a:r>
            <a:endParaRPr lang="en-US" sz="1400" dirty="0" smtClean="0"/>
          </a:p>
          <a:p>
            <a:r>
              <a:rPr lang="en-US" sz="1800" dirty="0" smtClean="0"/>
              <a:t>Simple pattern matching</a:t>
            </a:r>
            <a:endParaRPr lang="en-US" sz="1800" dirty="0" smtClean="0"/>
          </a:p>
          <a:p>
            <a:r>
              <a:rPr lang="en-US" sz="1800" dirty="0" smtClean="0"/>
              <a:t>Sample dialogue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smtClean="0"/>
              <a:t>E: I am the psychotherapist.  Please, describe your problems.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P: I am always tired.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E: Why do you say you are always tired?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P: Because I cannot sleep.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E: Is it because you cannot sleep that you came to me?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P: Yes, help me please.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E: Earlier you said you cannot sleep?</a:t>
            </a:r>
            <a:endParaRPr lang="en-US" sz="1600" dirty="0" smtClean="0"/>
          </a:p>
          <a:p>
            <a:pPr lvl="1"/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2" build="p"/>
    </p:bld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Microsoft Sans Serif"/>
        <a:ea typeface=""/>
        <a:cs typeface="Microsoft Sans Serif"/>
      </a:majorFont>
      <a:minorFont>
        <a:latin typeface="Microsoft Sans Serif"/>
        <a:ea typeface=""/>
        <a:cs typeface="Microsoft Sans Seri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UM-coursera-052814</Template>
  <TotalTime>0</TotalTime>
  <Words>31152</Words>
  <Application>WPS Presentation</Application>
  <PresentationFormat>On-screen Show (16:9)</PresentationFormat>
  <Paragraphs>1029</Paragraphs>
  <Slides>83</Slides>
  <Notes>31</Notes>
  <HiddenSlides>5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8" baseType="lpstr">
      <vt:lpstr>Arial</vt:lpstr>
      <vt:lpstr>宋体</vt:lpstr>
      <vt:lpstr>Wingdings</vt:lpstr>
      <vt:lpstr>Arial</vt:lpstr>
      <vt:lpstr>Lucida Grande</vt:lpstr>
      <vt:lpstr>Georgia</vt:lpstr>
      <vt:lpstr>Arial Regular</vt:lpstr>
      <vt:lpstr>Microsoft Sans Serif</vt:lpstr>
      <vt:lpstr>Calibri</vt:lpstr>
      <vt:lpstr>Helvetica Neue</vt:lpstr>
      <vt:lpstr>Times New Roman</vt:lpstr>
      <vt:lpstr>MS PGothic</vt:lpstr>
      <vt:lpstr>苹方-简</vt:lpstr>
      <vt:lpstr>Arial Unicode MS</vt:lpstr>
      <vt:lpstr>Roboto</vt:lpstr>
      <vt:lpstr>Thonburi</vt:lpstr>
      <vt:lpstr>Times New Roman Bold</vt:lpstr>
      <vt:lpstr>微软雅黑</vt:lpstr>
      <vt:lpstr>汉仪旗黑</vt:lpstr>
      <vt:lpstr>宋体</vt:lpstr>
      <vt:lpstr>Arial Unicode MS</vt:lpstr>
      <vt:lpstr>汉仪书宋二KW</vt:lpstr>
      <vt:lpstr>UM-coursera-052814</vt:lpstr>
      <vt:lpstr>Custom Design</vt:lpstr>
      <vt:lpstr>Equation.3</vt:lpstr>
      <vt:lpstr>Introduction to NLP</vt:lpstr>
      <vt:lpstr>What is Question Answering?</vt:lpstr>
      <vt:lpstr>types of Question Answering system</vt:lpstr>
      <vt:lpstr>People Ask Questions Online</vt:lpstr>
      <vt:lpstr>The Excite Corpus</vt:lpstr>
      <vt:lpstr>AOL Corpus Questions</vt:lpstr>
      <vt:lpstr>History of QA system</vt:lpstr>
      <vt:lpstr>Older Systems (pre-TREC)</vt:lpstr>
      <vt:lpstr>Eliza (Weizenbaum 1966)</vt:lpstr>
      <vt:lpstr>Lunar (Woods et al., 1972)</vt:lpstr>
      <vt:lpstr>Lunar Grammar Fragment</vt:lpstr>
      <vt:lpstr>SHRDLU (Winograd 1972)</vt:lpstr>
      <vt:lpstr>TREC</vt:lpstr>
      <vt:lpstr>The TREC Q&amp;A evaluation</vt:lpstr>
      <vt:lpstr>Other Types of Questions</vt:lpstr>
      <vt:lpstr>TREC Series Questions</vt:lpstr>
      <vt:lpstr>IBM’s Watson</vt:lpstr>
      <vt:lpstr>IBM Watson Architecture</vt:lpstr>
      <vt:lpstr>Watson (Ferrucci et al. 2010)</vt:lpstr>
      <vt:lpstr>Watson (Ferrucci et al. 2011)</vt:lpstr>
      <vt:lpstr>Watson (Ferrucci et al. 2011)</vt:lpstr>
      <vt:lpstr>Watson on Jeopardy</vt:lpstr>
      <vt:lpstr>Watson Videos</vt:lpstr>
      <vt:lpstr>SQuAD: 100,000+ Questions for Machine Comprehension of Text</vt:lpstr>
      <vt:lpstr>Virtual Assistants</vt:lpstr>
      <vt:lpstr>Siri</vt:lpstr>
      <vt:lpstr>WolframAlpha</vt:lpstr>
      <vt:lpstr>Evaluation of QA</vt:lpstr>
      <vt:lpstr>Metrics of successful QA modeling</vt:lpstr>
      <vt:lpstr>MRR</vt:lpstr>
      <vt:lpstr>IR-based Question Answering</vt:lpstr>
      <vt:lpstr>IR-based QA Architecture</vt:lpstr>
      <vt:lpstr>System Components</vt:lpstr>
      <vt:lpstr>PowerPoint 演示文稿</vt:lpstr>
      <vt:lpstr>System Architecture</vt:lpstr>
      <vt:lpstr>What is the Largest City in Northern Afghanistan?</vt:lpstr>
      <vt:lpstr>Question Type Taxonomy</vt:lpstr>
      <vt:lpstr>Question Type Classification</vt:lpstr>
      <vt:lpstr>SYN-classes (IBM AnSel)</vt:lpstr>
      <vt:lpstr>UIUC Question Types</vt:lpstr>
      <vt:lpstr>UIUC Examples</vt:lpstr>
      <vt:lpstr>Techniques for Question Classification</vt:lpstr>
      <vt:lpstr>Passage Retrieval</vt:lpstr>
      <vt:lpstr>Answer Retrieval</vt:lpstr>
      <vt:lpstr>n-gram tiling: Redundancy</vt:lpstr>
      <vt:lpstr>QA datasets</vt:lpstr>
      <vt:lpstr>bAbI QA (Facebook AI)</vt:lpstr>
      <vt:lpstr>bAbI datasets</vt:lpstr>
      <vt:lpstr>bAbI datasets</vt:lpstr>
      <vt:lpstr>‘Who Did What’ dataset</vt:lpstr>
      <vt:lpstr>CNN/Daily Mail datasets</vt:lpstr>
      <vt:lpstr>MS Marco dataset</vt:lpstr>
      <vt:lpstr>EMR QA dataset</vt:lpstr>
      <vt:lpstr>Stanford QA corpus</vt:lpstr>
      <vt:lpstr>(SQuAD): 100,000+ Questions for Machine Comprehension of Text</vt:lpstr>
      <vt:lpstr>(SQuAD): 100,000+ Questions for Machine Comprehension of Text</vt:lpstr>
      <vt:lpstr>MCTest comprehension data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Neural Question Answering 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Quiz Bowl Questions</vt:lpstr>
      <vt:lpstr>PowerPoint 演示文稿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Links about QANTA</vt:lpstr>
      <vt:lpstr>DrQA: document reader question answering</vt:lpstr>
      <vt:lpstr>ORQA: Open Retrieval Question Answering system</vt:lpstr>
      <vt:lpstr>QA Dataset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Dragomir Radev</dc:creator>
  <cp:lastModifiedBy>wenxinxu</cp:lastModifiedBy>
  <cp:revision>479</cp:revision>
  <dcterms:created xsi:type="dcterms:W3CDTF">2023-04-29T07:38:54Z</dcterms:created>
  <dcterms:modified xsi:type="dcterms:W3CDTF">2023-04-29T07:38:54Z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D435EB917DD5CB2063D74564EDF93F9F</vt:lpwstr>
  </property>
  <property fmtid="{D5CDD505-2E9C-101B-9397-08002B2CF9AE}" pid="3" name="KSOProductBuildVer">
    <vt:lpwstr>1033-4.6.1.7467</vt:lpwstr>
  </property>
</Properties>
</file>